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9" r:id="rId1"/>
    <p:sldMasterId id="2147483693" r:id="rId2"/>
  </p:sldMasterIdLst>
  <p:notesMasterIdLst>
    <p:notesMasterId r:id="rId14"/>
  </p:notesMasterIdLst>
  <p:handoutMasterIdLst>
    <p:handoutMasterId r:id="rId15"/>
  </p:handoutMasterIdLst>
  <p:sldIdLst>
    <p:sldId id="1028" r:id="rId3"/>
    <p:sldId id="1046" r:id="rId4"/>
    <p:sldId id="1049" r:id="rId5"/>
    <p:sldId id="1029" r:id="rId6"/>
    <p:sldId id="1036" r:id="rId7"/>
    <p:sldId id="1037" r:id="rId8"/>
    <p:sldId id="1038" r:id="rId9"/>
    <p:sldId id="1044" r:id="rId10"/>
    <p:sldId id="1066" r:id="rId11"/>
    <p:sldId id="1035" r:id="rId12"/>
    <p:sldId id="1027" r:id="rId13"/>
  </p:sldIdLst>
  <p:sldSz cx="9144000" cy="6858000" type="screen4x3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24" userDrawn="1">
          <p15:clr>
            <a:srgbClr val="A4A3A4"/>
          </p15:clr>
        </p15:guide>
        <p15:guide id="2" orient="horz" pos="845" userDrawn="1">
          <p15:clr>
            <a:srgbClr val="A4A3A4"/>
          </p15:clr>
        </p15:guide>
        <p15:guide id="3" orient="horz" pos="3748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4694" userDrawn="1">
          <p15:clr>
            <a:srgbClr val="A4A3A4"/>
          </p15:clr>
        </p15:guide>
        <p15:guide id="6" pos="3288" userDrawn="1">
          <p15:clr>
            <a:srgbClr val="A4A3A4"/>
          </p15:clr>
        </p15:guide>
        <p15:guide id="7" pos="11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顾靖楠" initials="顾靖楠" lastIdx="1" clrIdx="0">
    <p:extLst/>
  </p:cmAuthor>
  <p:cmAuthor id="2" name="顾靖楠" initials="顾靖楠 [2]" lastIdx="1" clrIdx="1">
    <p:extLst/>
  </p:cmAuthor>
  <p:cmAuthor id="3" name="顾靖楠" initials="顾靖楠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D06E"/>
    <a:srgbClr val="30764A"/>
    <a:srgbClr val="000000"/>
    <a:srgbClr val="4F81BD"/>
    <a:srgbClr val="FFFFFF"/>
    <a:srgbClr val="8EB4E3"/>
    <a:srgbClr val="EDEDED"/>
    <a:srgbClr val="969696"/>
    <a:srgbClr val="C8D7EA"/>
    <a:srgbClr val="BDCE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9" autoAdjust="0"/>
    <p:restoredTop sz="65273" autoAdjust="0"/>
  </p:normalViewPr>
  <p:slideViewPr>
    <p:cSldViewPr>
      <p:cViewPr>
        <p:scale>
          <a:sx n="72" d="100"/>
          <a:sy n="72" d="100"/>
        </p:scale>
        <p:origin x="-1760" y="-80"/>
      </p:cViewPr>
      <p:guideLst>
        <p:guide orient="horz" pos="2024"/>
        <p:guide orient="horz" pos="845"/>
        <p:guide orient="horz" pos="3748"/>
        <p:guide pos="158"/>
        <p:guide pos="4694"/>
        <p:guide pos="3288"/>
        <p:guide pos="1156"/>
      </p:guideLst>
    </p:cSldViewPr>
  </p:slideViewPr>
  <p:outlineViewPr>
    <p:cViewPr>
      <p:scale>
        <a:sx n="33" d="100"/>
        <a:sy n="33" d="100"/>
      </p:scale>
      <p:origin x="0" y="-1497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80"/>
    </p:cViewPr>
  </p:sorterViewPr>
  <p:notesViewPr>
    <p:cSldViewPr>
      <p:cViewPr varScale="1">
        <p:scale>
          <a:sx n="83" d="100"/>
          <a:sy n="83" d="100"/>
        </p:scale>
        <p:origin x="3352" y="2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tags" Target="tags/tag1.xml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4E1F0-3ED5-4A84-8689-19A3D57DBA25}" type="datetimeFigureOut">
              <a:rPr lang="zh-CN" altLang="en-US" smtClean="0"/>
              <a:pPr/>
              <a:t>17/3/23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4DAAB-E630-4080-880D-6ABA667066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295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33D1A-1CE8-45DE-A2FB-E9F026EBD69E}" type="datetimeFigureOut">
              <a:rPr lang="zh-CN" altLang="en-US" smtClean="0"/>
              <a:pPr/>
              <a:t>17/3/23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41056-B8EC-4579-A56A-16ACE383123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25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000" dirty="0">
              <a:latin typeface="+mj-ea"/>
              <a:ea typeface="+mj-ea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C02F1-A1B2-EC4D-B2D5-138EE4532168}" type="slidenum">
              <a:rPr kumimoji="1" lang="zh-CN" altLang="en-US" smtClean="0">
                <a:solidFill>
                  <a:prstClr val="black"/>
                </a:solidFill>
              </a:rPr>
              <a:pPr/>
              <a:t>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76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C02F1-A1B2-EC4D-B2D5-138EE4532168}" type="slidenum">
              <a:rPr kumimoji="1" lang="zh-CN" altLang="en-US" smtClean="0">
                <a:solidFill>
                  <a:prstClr val="black"/>
                </a:solidFill>
              </a:rPr>
              <a:pPr/>
              <a:t>10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76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C02F1-A1B2-EC4D-B2D5-138EE4532168}" type="slidenum">
              <a:rPr kumimoji="1" lang="zh-CN" altLang="en-US" smtClean="0">
                <a:solidFill>
                  <a:prstClr val="black"/>
                </a:solidFill>
              </a:rPr>
              <a:pPr/>
              <a:t>11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76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C02F1-A1B2-EC4D-B2D5-138EE4532168}" type="slidenum">
              <a:rPr kumimoji="1" lang="zh-CN" altLang="en-US" smtClean="0">
                <a:solidFill>
                  <a:prstClr val="black"/>
                </a:solidFill>
              </a:rPr>
              <a:pPr/>
              <a:t>2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76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C02F1-A1B2-EC4D-B2D5-138EE4532168}" type="slidenum">
              <a:rPr kumimoji="1" lang="zh-CN" altLang="en-US" smtClean="0">
                <a:solidFill>
                  <a:prstClr val="black"/>
                </a:solidFill>
              </a:rPr>
              <a:pPr/>
              <a:t>3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76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C02F1-A1B2-EC4D-B2D5-138EE4532168}" type="slidenum">
              <a:rPr kumimoji="1" lang="zh-CN" altLang="en-US" smtClean="0">
                <a:solidFill>
                  <a:prstClr val="black"/>
                </a:solidFill>
              </a:rPr>
              <a:pPr/>
              <a:t>4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76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C02F1-A1B2-EC4D-B2D5-138EE4532168}" type="slidenum">
              <a:rPr kumimoji="1" lang="zh-CN" altLang="en-US" smtClean="0">
                <a:solidFill>
                  <a:prstClr val="black"/>
                </a:solidFill>
              </a:rPr>
              <a:pPr/>
              <a:t>5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76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C02F1-A1B2-EC4D-B2D5-138EE4532168}" type="slidenum">
              <a:rPr kumimoji="1" lang="zh-CN" altLang="en-US" smtClean="0">
                <a:solidFill>
                  <a:prstClr val="black"/>
                </a:solidFill>
              </a:rPr>
              <a:pPr/>
              <a:t>6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76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C02F1-A1B2-EC4D-B2D5-138EE4532168}" type="slidenum">
              <a:rPr kumimoji="1" lang="zh-CN" altLang="en-US" smtClean="0">
                <a:solidFill>
                  <a:prstClr val="black"/>
                </a:solidFill>
              </a:rPr>
              <a:pPr/>
              <a:t>7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76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C02F1-A1B2-EC4D-B2D5-138EE4532168}" type="slidenum">
              <a:rPr kumimoji="1" lang="zh-CN" altLang="en-US" smtClean="0">
                <a:solidFill>
                  <a:prstClr val="black"/>
                </a:solidFill>
              </a:rPr>
              <a:pPr/>
              <a:t>8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76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C02F1-A1B2-EC4D-B2D5-138EE4532168}" type="slidenum">
              <a:rPr kumimoji="1" lang="zh-CN" altLang="en-US" smtClean="0">
                <a:solidFill>
                  <a:prstClr val="black"/>
                </a:solidFill>
              </a:rPr>
              <a:pPr/>
              <a:t>9</a:t>
            </a:fld>
            <a:endParaRPr kumimoji="1"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87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246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F6846C0-1F2A-44A5-8440-365777D3DD70}" type="datetime1">
              <a:rPr lang="zh-CN" altLang="en-US">
                <a:solidFill>
                  <a:prstClr val="black"/>
                </a:solidFill>
              </a:rPr>
              <a:pPr>
                <a:defRPr/>
              </a:pPr>
              <a:t>17/3/23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91099F-A071-4227-A702-E82FA1CA5209}" type="slidenum">
              <a:rPr lang="zh-CN" altLang="en-US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513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431541" y="1160748"/>
            <a:ext cx="8244916" cy="500510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 marL="809605" indent="-352417">
              <a:defRPr>
                <a:solidFill>
                  <a:schemeClr val="tx1"/>
                </a:solidFill>
              </a:defRPr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431540" y="188640"/>
            <a:ext cx="7344816" cy="6840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09490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643183"/>
            <a:ext cx="7772400" cy="7858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副标题 2"/>
          <p:cNvSpPr>
            <a:spLocks noGrp="1"/>
          </p:cNvSpPr>
          <p:nvPr>
            <p:ph type="subTitle" idx="1"/>
          </p:nvPr>
        </p:nvSpPr>
        <p:spPr>
          <a:xfrm>
            <a:off x="1371600" y="4143380"/>
            <a:ext cx="6400800" cy="75246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714350" y="1088064"/>
            <a:ext cx="1362075" cy="443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356740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259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28674"/>
            <a:ext cx="8229600" cy="5214973"/>
          </a:xfrm>
          <a:prstGeom prst="rect">
            <a:avLst/>
          </a:prstGeom>
        </p:spPr>
        <p:txBody>
          <a:bodyPr/>
          <a:lstStyle>
            <a:lvl1pPr>
              <a:buClr>
                <a:srgbClr val="4F81BD"/>
              </a:buClr>
              <a:buSzPct val="90000"/>
              <a:buFont typeface="Wingdings" pitchFamily="2" charset="2"/>
              <a:buChar char="p"/>
              <a:defRPr sz="1600"/>
            </a:lvl1pPr>
            <a:lvl2pPr>
              <a:buClr>
                <a:srgbClr val="4F81BD"/>
              </a:buClr>
              <a:buSzPct val="90000"/>
              <a:buFont typeface="Wingdings" pitchFamily="2" charset="2"/>
              <a:buChar char="l"/>
              <a:defRPr sz="1600"/>
            </a:lvl2pPr>
            <a:lvl3pPr>
              <a:buClr>
                <a:srgbClr val="4F81B3"/>
              </a:buClr>
              <a:buFont typeface="微软雅黑" pitchFamily="34" charset="-122"/>
              <a:buChar char="─"/>
              <a:defRPr sz="1200"/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86524"/>
            <a:ext cx="2895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 b="0" i="1"/>
            </a:lvl1pPr>
          </a:lstStyle>
          <a:p>
            <a:r>
              <a:rPr lang="en-US" altLang="zh-CN" smtClean="0">
                <a:solidFill>
                  <a:prstClr val="black"/>
                </a:solidFill>
              </a:rPr>
              <a:t>Baidu Confidential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92" y="6286524"/>
            <a:ext cx="2328850" cy="365125"/>
          </a:xfrm>
          <a:prstGeom prst="rect">
            <a:avLst/>
          </a:prstGeom>
        </p:spPr>
        <p:txBody>
          <a:bodyPr anchor="ctr"/>
          <a:lstStyle>
            <a:lvl1pPr algn="r">
              <a:defRPr sz="1400" b="1">
                <a:latin typeface="+mn-lt"/>
                <a:cs typeface="Arial" pitchFamily="34" charset="0"/>
              </a:defRPr>
            </a:lvl1pPr>
          </a:lstStyle>
          <a:p>
            <a:fld id="{A8CDB5FC-C687-4F75-A431-DC6B380F8BAA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r>
              <a:rPr lang="en-US" altLang="zh-CN" dirty="0" smtClean="0">
                <a:solidFill>
                  <a:prstClr val="black"/>
                </a:solidFill>
              </a:rPr>
              <a:t>/</a:t>
            </a:r>
            <a:endParaRPr lang="zh-CN" altLang="en-US" sz="180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3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ctrTitle" hasCustomPrompt="1"/>
          </p:nvPr>
        </p:nvSpPr>
        <p:spPr>
          <a:xfrm>
            <a:off x="685800" y="2643183"/>
            <a:ext cx="7772400" cy="78581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 b="1">
                <a:latin typeface="+mn-lt"/>
              </a:defRPr>
            </a:lvl1pPr>
          </a:lstStyle>
          <a:p>
            <a:r>
              <a:rPr lang="en-US" altLang="zh-CN" dirty="0" smtClean="0"/>
              <a:t>END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1371600" y="4143380"/>
            <a:ext cx="6400800" cy="75246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3538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24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9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hf hdr="0" dt="0"/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/>
          <p:cNvCxnSpPr/>
          <p:nvPr/>
        </p:nvCxnSpPr>
        <p:spPr>
          <a:xfrm>
            <a:off x="16539" y="611520"/>
            <a:ext cx="980004" cy="0"/>
          </a:xfrm>
          <a:prstGeom prst="line">
            <a:avLst/>
          </a:prstGeom>
          <a:ln w="38100" cmpd="sng">
            <a:solidFill>
              <a:srgbClr val="6FD0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996543" y="611520"/>
            <a:ext cx="8163996" cy="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11042" y="611522"/>
            <a:ext cx="984017" cy="1411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31" y="611522"/>
            <a:ext cx="984017" cy="141116"/>
          </a:xfrm>
          <a:prstGeom prst="rect">
            <a:avLst/>
          </a:prstGeom>
          <a:solidFill>
            <a:srgbClr val="6FD06E"/>
          </a:solidFill>
          <a:ln>
            <a:solidFill>
              <a:srgbClr val="6FD0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5864" y="109762"/>
            <a:ext cx="22658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2862"/>
            <a:ext cx="1835696" cy="512314"/>
          </a:xfrm>
          <a:prstGeom prst="rect">
            <a:avLst/>
          </a:prstGeom>
        </p:spPr>
      </p:pic>
      <p:grpSp>
        <p:nvGrpSpPr>
          <p:cNvPr id="14" name="组 13"/>
          <p:cNvGrpSpPr/>
          <p:nvPr/>
        </p:nvGrpSpPr>
        <p:grpSpPr>
          <a:xfrm>
            <a:off x="1259632" y="836712"/>
            <a:ext cx="5406256" cy="1018290"/>
            <a:chOff x="1259632" y="836712"/>
            <a:chExt cx="5406256" cy="101829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59832" y="836712"/>
              <a:ext cx="3606056" cy="1018290"/>
            </a:xfrm>
            <a:prstGeom prst="rect">
              <a:avLst/>
            </a:prstGeom>
          </p:spPr>
        </p:pic>
        <p:cxnSp>
          <p:nvCxnSpPr>
            <p:cNvPr id="11" name="直线箭头连接符 10"/>
            <p:cNvCxnSpPr/>
            <p:nvPr/>
          </p:nvCxnSpPr>
          <p:spPr>
            <a:xfrm flipH="1">
              <a:off x="2267744" y="1196752"/>
              <a:ext cx="79208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259632" y="980728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POI</a:t>
              </a:r>
              <a:r>
                <a:rPr kumimoji="1" lang="zh-CN" altLang="en-US" dirty="0" smtClean="0"/>
                <a:t>首图</a:t>
              </a:r>
              <a:endParaRPr kumimoji="1" lang="zh-CN" altLang="en-US" dirty="0"/>
            </a:p>
          </p:txBody>
        </p:sp>
      </p:grpSp>
      <p:cxnSp>
        <p:nvCxnSpPr>
          <p:cNvPr id="16" name="直线连接符 15"/>
          <p:cNvCxnSpPr/>
          <p:nvPr/>
        </p:nvCxnSpPr>
        <p:spPr>
          <a:xfrm>
            <a:off x="251520" y="1988840"/>
            <a:ext cx="8424936" cy="0"/>
          </a:xfrm>
          <a:prstGeom prst="line">
            <a:avLst/>
          </a:prstGeom>
          <a:ln w="9525">
            <a:solidFill>
              <a:srgbClr val="9696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 17"/>
          <p:cNvGrpSpPr/>
          <p:nvPr/>
        </p:nvGrpSpPr>
        <p:grpSpPr>
          <a:xfrm>
            <a:off x="971600" y="2060848"/>
            <a:ext cx="6999312" cy="2006041"/>
            <a:chOff x="971600" y="2636913"/>
            <a:chExt cx="6999312" cy="2006041"/>
          </a:xfrm>
        </p:grpSpPr>
        <p:pic>
          <p:nvPicPr>
            <p:cNvPr id="2" name="图片 1" descr="g2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3861049"/>
              <a:ext cx="2966864" cy="772013"/>
            </a:xfrm>
            <a:prstGeom prst="rect">
              <a:avLst/>
            </a:prstGeom>
          </p:spPr>
        </p:pic>
        <p:pic>
          <p:nvPicPr>
            <p:cNvPr id="5" name="图片 4" descr="good1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4048" y="2636913"/>
              <a:ext cx="2960917" cy="1013420"/>
            </a:xfrm>
            <a:prstGeom prst="rect">
              <a:avLst/>
            </a:prstGeom>
          </p:spPr>
        </p:pic>
        <p:pic>
          <p:nvPicPr>
            <p:cNvPr id="6" name="图片 5" descr="b1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2708920"/>
              <a:ext cx="3312368" cy="939073"/>
            </a:xfrm>
            <a:prstGeom prst="rect">
              <a:avLst/>
            </a:prstGeom>
          </p:spPr>
        </p:pic>
        <p:pic>
          <p:nvPicPr>
            <p:cNvPr id="7" name="图片 6" descr="b2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600" y="3861049"/>
              <a:ext cx="3096344" cy="781905"/>
            </a:xfrm>
            <a:prstGeom prst="rect">
              <a:avLst/>
            </a:prstGeom>
          </p:spPr>
        </p:pic>
        <p:sp>
          <p:nvSpPr>
            <p:cNvPr id="17" name="右箭头 16"/>
            <p:cNvSpPr/>
            <p:nvPr/>
          </p:nvSpPr>
          <p:spPr>
            <a:xfrm>
              <a:off x="4355976" y="2996952"/>
              <a:ext cx="576064" cy="216024"/>
            </a:xfrm>
            <a:prstGeom prst="rightArrow">
              <a:avLst/>
            </a:prstGeom>
            <a:solidFill>
              <a:schemeClr val="accent1"/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dirty="0" smtClean="0">
                <a:solidFill>
                  <a:schemeClr val="bg1"/>
                </a:solidFill>
                <a:latin typeface="Britannic Bold" pitchFamily="34" charset="0"/>
              </a:endParaRPr>
            </a:p>
          </p:txBody>
        </p:sp>
        <p:sp>
          <p:nvSpPr>
            <p:cNvPr id="23" name="右箭头 22"/>
            <p:cNvSpPr/>
            <p:nvPr/>
          </p:nvSpPr>
          <p:spPr>
            <a:xfrm>
              <a:off x="4355976" y="4077072"/>
              <a:ext cx="576064" cy="216024"/>
            </a:xfrm>
            <a:prstGeom prst="rightArrow">
              <a:avLst/>
            </a:prstGeom>
            <a:solidFill>
              <a:schemeClr val="accent1"/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dirty="0" smtClean="0">
                <a:solidFill>
                  <a:schemeClr val="bg1"/>
                </a:solidFill>
                <a:latin typeface="Britannic Bold" pitchFamily="34" charset="0"/>
              </a:endParaRPr>
            </a:p>
          </p:txBody>
        </p:sp>
      </p:grpSp>
      <p:cxnSp>
        <p:nvCxnSpPr>
          <p:cNvPr id="25" name="直线连接符 24"/>
          <p:cNvCxnSpPr/>
          <p:nvPr/>
        </p:nvCxnSpPr>
        <p:spPr>
          <a:xfrm>
            <a:off x="395536" y="4077072"/>
            <a:ext cx="8424936" cy="0"/>
          </a:xfrm>
          <a:prstGeom prst="line">
            <a:avLst/>
          </a:prstGeom>
          <a:ln w="9525">
            <a:solidFill>
              <a:srgbClr val="9696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 56"/>
          <p:cNvGrpSpPr/>
          <p:nvPr/>
        </p:nvGrpSpPr>
        <p:grpSpPr>
          <a:xfrm>
            <a:off x="1187624" y="4365104"/>
            <a:ext cx="6840760" cy="2005434"/>
            <a:chOff x="1187624" y="1772816"/>
            <a:chExt cx="6840760" cy="2005434"/>
          </a:xfrm>
        </p:grpSpPr>
        <p:grpSp>
          <p:nvGrpSpPr>
            <p:cNvPr id="58" name="组合 48"/>
            <p:cNvGrpSpPr>
              <a:grpSpLocks/>
            </p:cNvGrpSpPr>
            <p:nvPr/>
          </p:nvGrpSpPr>
          <p:grpSpPr bwMode="auto">
            <a:xfrm>
              <a:off x="2771801" y="1844824"/>
              <a:ext cx="1872208" cy="1733674"/>
              <a:chOff x="0" y="0"/>
              <a:chExt cx="2628619" cy="2628031"/>
            </a:xfrm>
          </p:grpSpPr>
          <p:sp>
            <p:nvSpPr>
              <p:cNvPr id="68" name="Freeform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628619" cy="2628031"/>
              </a:xfrm>
              <a:custGeom>
                <a:avLst/>
                <a:gdLst>
                  <a:gd name="T0" fmla="*/ 2147483646 w 1050"/>
                  <a:gd name="T1" fmla="*/ 2147483646 h 1049"/>
                  <a:gd name="T2" fmla="*/ 2147483646 w 1050"/>
                  <a:gd name="T3" fmla="*/ 2147483646 h 1049"/>
                  <a:gd name="T4" fmla="*/ 2147483646 w 1050"/>
                  <a:gd name="T5" fmla="*/ 2147483646 h 1049"/>
                  <a:gd name="T6" fmla="*/ 2147483646 w 1050"/>
                  <a:gd name="T7" fmla="*/ 2147483646 h 1049"/>
                  <a:gd name="T8" fmla="*/ 2147483646 w 1050"/>
                  <a:gd name="T9" fmla="*/ 2147483646 h 1049"/>
                  <a:gd name="T10" fmla="*/ 2147483646 w 1050"/>
                  <a:gd name="T11" fmla="*/ 2147483646 h 1049"/>
                  <a:gd name="T12" fmla="*/ 2147483646 w 1050"/>
                  <a:gd name="T13" fmla="*/ 2147483646 h 1049"/>
                  <a:gd name="T14" fmla="*/ 2147483646 w 1050"/>
                  <a:gd name="T15" fmla="*/ 2147483646 h 1049"/>
                  <a:gd name="T16" fmla="*/ 2147483646 w 1050"/>
                  <a:gd name="T17" fmla="*/ 2147483646 h 1049"/>
                  <a:gd name="T18" fmla="*/ 2147483646 w 1050"/>
                  <a:gd name="T19" fmla="*/ 2147483646 h 1049"/>
                  <a:gd name="T20" fmla="*/ 2147483646 w 1050"/>
                  <a:gd name="T21" fmla="*/ 2147483646 h 1049"/>
                  <a:gd name="T22" fmla="*/ 2147483646 w 1050"/>
                  <a:gd name="T23" fmla="*/ 2147483646 h 1049"/>
                  <a:gd name="T24" fmla="*/ 2147483646 w 1050"/>
                  <a:gd name="T25" fmla="*/ 2147483646 h 1049"/>
                  <a:gd name="T26" fmla="*/ 2147483646 w 1050"/>
                  <a:gd name="T27" fmla="*/ 2147483646 h 1049"/>
                  <a:gd name="T28" fmla="*/ 0 w 1050"/>
                  <a:gd name="T29" fmla="*/ 2147483646 h 1049"/>
                  <a:gd name="T30" fmla="*/ 2147483646 w 1050"/>
                  <a:gd name="T31" fmla="*/ 2147483646 h 1049"/>
                  <a:gd name="T32" fmla="*/ 2147483646 w 1050"/>
                  <a:gd name="T33" fmla="*/ 2147483646 h 1049"/>
                  <a:gd name="T34" fmla="*/ 2147483646 w 1050"/>
                  <a:gd name="T35" fmla="*/ 2147483646 h 1049"/>
                  <a:gd name="T36" fmla="*/ 2147483646 w 1050"/>
                  <a:gd name="T37" fmla="*/ 2147483646 h 1049"/>
                  <a:gd name="T38" fmla="*/ 2147483646 w 1050"/>
                  <a:gd name="T39" fmla="*/ 2147483646 h 1049"/>
                  <a:gd name="T40" fmla="*/ 2147483646 w 1050"/>
                  <a:gd name="T41" fmla="*/ 2147483646 h 1049"/>
                  <a:gd name="T42" fmla="*/ 2147483646 w 1050"/>
                  <a:gd name="T43" fmla="*/ 2147483646 h 1049"/>
                  <a:gd name="T44" fmla="*/ 2147483646 w 1050"/>
                  <a:gd name="T45" fmla="*/ 2147483646 h 1049"/>
                  <a:gd name="T46" fmla="*/ 2147483646 w 1050"/>
                  <a:gd name="T47" fmla="*/ 2147483646 h 1049"/>
                  <a:gd name="T48" fmla="*/ 2147483646 w 1050"/>
                  <a:gd name="T49" fmla="*/ 2147483646 h 1049"/>
                  <a:gd name="T50" fmla="*/ 2147483646 w 1050"/>
                  <a:gd name="T51" fmla="*/ 2147483646 h 1049"/>
                  <a:gd name="T52" fmla="*/ 2147483646 w 1050"/>
                  <a:gd name="T53" fmla="*/ 0 h 1049"/>
                  <a:gd name="T54" fmla="*/ 2147483646 w 1050"/>
                  <a:gd name="T55" fmla="*/ 2147483646 h 1049"/>
                  <a:gd name="T56" fmla="*/ 2147483646 w 1050"/>
                  <a:gd name="T57" fmla="*/ 2147483646 h 1049"/>
                  <a:gd name="T58" fmla="*/ 2147483646 w 1050"/>
                  <a:gd name="T59" fmla="*/ 2147483646 h 1049"/>
                  <a:gd name="T60" fmla="*/ 2147483646 w 1050"/>
                  <a:gd name="T61" fmla="*/ 2147483646 h 1049"/>
                  <a:gd name="T62" fmla="*/ 2147483646 w 1050"/>
                  <a:gd name="T63" fmla="*/ 2147483646 h 1049"/>
                  <a:gd name="T64" fmla="*/ 2147483646 w 1050"/>
                  <a:gd name="T65" fmla="*/ 2147483646 h 1049"/>
                  <a:gd name="T66" fmla="*/ 2147483646 w 1050"/>
                  <a:gd name="T67" fmla="*/ 2147483646 h 1049"/>
                  <a:gd name="T68" fmla="*/ 2147483646 w 1050"/>
                  <a:gd name="T69" fmla="*/ 2147483646 h 1049"/>
                  <a:gd name="T70" fmla="*/ 2147483646 w 1050"/>
                  <a:gd name="T71" fmla="*/ 2147483646 h 1049"/>
                  <a:gd name="T72" fmla="*/ 2147483646 w 1050"/>
                  <a:gd name="T73" fmla="*/ 2147483646 h 1049"/>
                  <a:gd name="T74" fmla="*/ 2147483646 w 1050"/>
                  <a:gd name="T75" fmla="*/ 2147483646 h 1049"/>
                  <a:gd name="T76" fmla="*/ 2147483646 w 1050"/>
                  <a:gd name="T77" fmla="*/ 2147483646 h 1049"/>
                  <a:gd name="T78" fmla="*/ 2147483646 w 1050"/>
                  <a:gd name="T79" fmla="*/ 2147483646 h 1049"/>
                  <a:gd name="T80" fmla="*/ 2147483646 w 1050"/>
                  <a:gd name="T81" fmla="*/ 2147483646 h 1049"/>
                  <a:gd name="T82" fmla="*/ 2147483646 w 1050"/>
                  <a:gd name="T83" fmla="*/ 2147483646 h 1049"/>
                  <a:gd name="T84" fmla="*/ 2147483646 w 1050"/>
                  <a:gd name="T85" fmla="*/ 2147483646 h 104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50"/>
                  <a:gd name="T130" fmla="*/ 0 h 1049"/>
                  <a:gd name="T131" fmla="*/ 1050 w 1050"/>
                  <a:gd name="T132" fmla="*/ 1049 h 104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50" h="1049">
                    <a:moveTo>
                      <a:pt x="888" y="911"/>
                    </a:moveTo>
                    <a:lnTo>
                      <a:pt x="820" y="888"/>
                    </a:lnTo>
                    <a:lnTo>
                      <a:pt x="800" y="903"/>
                    </a:lnTo>
                    <a:lnTo>
                      <a:pt x="780" y="917"/>
                    </a:lnTo>
                    <a:lnTo>
                      <a:pt x="781" y="988"/>
                    </a:lnTo>
                    <a:lnTo>
                      <a:pt x="766" y="996"/>
                    </a:lnTo>
                    <a:lnTo>
                      <a:pt x="751" y="1003"/>
                    </a:lnTo>
                    <a:lnTo>
                      <a:pt x="694" y="961"/>
                    </a:lnTo>
                    <a:lnTo>
                      <a:pt x="671" y="969"/>
                    </a:lnTo>
                    <a:lnTo>
                      <a:pt x="658" y="972"/>
                    </a:lnTo>
                    <a:lnTo>
                      <a:pt x="646" y="976"/>
                    </a:lnTo>
                    <a:lnTo>
                      <a:pt x="625" y="1044"/>
                    </a:lnTo>
                    <a:lnTo>
                      <a:pt x="592" y="1049"/>
                    </a:lnTo>
                    <a:lnTo>
                      <a:pt x="551" y="991"/>
                    </a:lnTo>
                    <a:lnTo>
                      <a:pt x="526" y="991"/>
                    </a:lnTo>
                    <a:lnTo>
                      <a:pt x="501" y="991"/>
                    </a:lnTo>
                    <a:lnTo>
                      <a:pt x="460" y="1049"/>
                    </a:lnTo>
                    <a:lnTo>
                      <a:pt x="443" y="1047"/>
                    </a:lnTo>
                    <a:lnTo>
                      <a:pt x="426" y="1044"/>
                    </a:lnTo>
                    <a:lnTo>
                      <a:pt x="405" y="976"/>
                    </a:lnTo>
                    <a:lnTo>
                      <a:pt x="381" y="969"/>
                    </a:lnTo>
                    <a:lnTo>
                      <a:pt x="369" y="965"/>
                    </a:lnTo>
                    <a:lnTo>
                      <a:pt x="358" y="961"/>
                    </a:lnTo>
                    <a:lnTo>
                      <a:pt x="301" y="1003"/>
                    </a:lnTo>
                    <a:lnTo>
                      <a:pt x="286" y="996"/>
                    </a:lnTo>
                    <a:lnTo>
                      <a:pt x="271" y="988"/>
                    </a:lnTo>
                    <a:lnTo>
                      <a:pt x="272" y="917"/>
                    </a:lnTo>
                    <a:lnTo>
                      <a:pt x="252" y="903"/>
                    </a:lnTo>
                    <a:lnTo>
                      <a:pt x="242" y="895"/>
                    </a:lnTo>
                    <a:lnTo>
                      <a:pt x="232" y="888"/>
                    </a:lnTo>
                    <a:lnTo>
                      <a:pt x="164" y="911"/>
                    </a:lnTo>
                    <a:lnTo>
                      <a:pt x="152" y="899"/>
                    </a:lnTo>
                    <a:lnTo>
                      <a:pt x="140" y="886"/>
                    </a:lnTo>
                    <a:lnTo>
                      <a:pt x="163" y="818"/>
                    </a:lnTo>
                    <a:lnTo>
                      <a:pt x="148" y="799"/>
                    </a:lnTo>
                    <a:lnTo>
                      <a:pt x="134" y="778"/>
                    </a:lnTo>
                    <a:lnTo>
                      <a:pt x="63" y="779"/>
                    </a:lnTo>
                    <a:lnTo>
                      <a:pt x="55" y="765"/>
                    </a:lnTo>
                    <a:lnTo>
                      <a:pt x="47" y="750"/>
                    </a:lnTo>
                    <a:lnTo>
                      <a:pt x="90" y="693"/>
                    </a:lnTo>
                    <a:lnTo>
                      <a:pt x="82" y="669"/>
                    </a:lnTo>
                    <a:lnTo>
                      <a:pt x="78" y="657"/>
                    </a:lnTo>
                    <a:lnTo>
                      <a:pt x="75" y="645"/>
                    </a:lnTo>
                    <a:lnTo>
                      <a:pt x="6" y="623"/>
                    </a:lnTo>
                    <a:lnTo>
                      <a:pt x="0" y="590"/>
                    </a:lnTo>
                    <a:lnTo>
                      <a:pt x="60" y="549"/>
                    </a:lnTo>
                    <a:lnTo>
                      <a:pt x="59" y="524"/>
                    </a:lnTo>
                    <a:lnTo>
                      <a:pt x="60" y="500"/>
                    </a:lnTo>
                    <a:lnTo>
                      <a:pt x="0" y="459"/>
                    </a:lnTo>
                    <a:lnTo>
                      <a:pt x="3" y="442"/>
                    </a:lnTo>
                    <a:lnTo>
                      <a:pt x="6" y="426"/>
                    </a:lnTo>
                    <a:lnTo>
                      <a:pt x="75" y="405"/>
                    </a:lnTo>
                    <a:lnTo>
                      <a:pt x="82" y="380"/>
                    </a:lnTo>
                    <a:lnTo>
                      <a:pt x="86" y="368"/>
                    </a:lnTo>
                    <a:lnTo>
                      <a:pt x="90" y="356"/>
                    </a:lnTo>
                    <a:lnTo>
                      <a:pt x="47" y="299"/>
                    </a:lnTo>
                    <a:lnTo>
                      <a:pt x="55" y="284"/>
                    </a:lnTo>
                    <a:lnTo>
                      <a:pt x="63" y="270"/>
                    </a:lnTo>
                    <a:lnTo>
                      <a:pt x="134" y="271"/>
                    </a:lnTo>
                    <a:lnTo>
                      <a:pt x="148" y="250"/>
                    </a:lnTo>
                    <a:lnTo>
                      <a:pt x="155" y="240"/>
                    </a:lnTo>
                    <a:lnTo>
                      <a:pt x="163" y="231"/>
                    </a:lnTo>
                    <a:lnTo>
                      <a:pt x="140" y="163"/>
                    </a:lnTo>
                    <a:lnTo>
                      <a:pt x="152" y="151"/>
                    </a:lnTo>
                    <a:lnTo>
                      <a:pt x="164" y="139"/>
                    </a:lnTo>
                    <a:lnTo>
                      <a:pt x="232" y="162"/>
                    </a:lnTo>
                    <a:lnTo>
                      <a:pt x="252" y="147"/>
                    </a:lnTo>
                    <a:lnTo>
                      <a:pt x="272" y="133"/>
                    </a:lnTo>
                    <a:lnTo>
                      <a:pt x="271" y="61"/>
                    </a:lnTo>
                    <a:lnTo>
                      <a:pt x="286" y="53"/>
                    </a:lnTo>
                    <a:lnTo>
                      <a:pt x="301" y="46"/>
                    </a:lnTo>
                    <a:lnTo>
                      <a:pt x="358" y="88"/>
                    </a:lnTo>
                    <a:lnTo>
                      <a:pt x="381" y="80"/>
                    </a:lnTo>
                    <a:lnTo>
                      <a:pt x="393" y="76"/>
                    </a:lnTo>
                    <a:lnTo>
                      <a:pt x="405" y="73"/>
                    </a:lnTo>
                    <a:lnTo>
                      <a:pt x="426" y="5"/>
                    </a:lnTo>
                    <a:lnTo>
                      <a:pt x="460" y="0"/>
                    </a:lnTo>
                    <a:lnTo>
                      <a:pt x="501" y="58"/>
                    </a:lnTo>
                    <a:lnTo>
                      <a:pt x="526" y="57"/>
                    </a:lnTo>
                    <a:lnTo>
                      <a:pt x="551" y="58"/>
                    </a:lnTo>
                    <a:lnTo>
                      <a:pt x="592" y="0"/>
                    </a:lnTo>
                    <a:lnTo>
                      <a:pt x="608" y="2"/>
                    </a:lnTo>
                    <a:lnTo>
                      <a:pt x="625" y="5"/>
                    </a:lnTo>
                    <a:lnTo>
                      <a:pt x="646" y="73"/>
                    </a:lnTo>
                    <a:lnTo>
                      <a:pt x="671" y="80"/>
                    </a:lnTo>
                    <a:lnTo>
                      <a:pt x="682" y="84"/>
                    </a:lnTo>
                    <a:lnTo>
                      <a:pt x="694" y="88"/>
                    </a:lnTo>
                    <a:lnTo>
                      <a:pt x="751" y="46"/>
                    </a:lnTo>
                    <a:lnTo>
                      <a:pt x="766" y="53"/>
                    </a:lnTo>
                    <a:lnTo>
                      <a:pt x="781" y="61"/>
                    </a:lnTo>
                    <a:lnTo>
                      <a:pt x="780" y="133"/>
                    </a:lnTo>
                    <a:lnTo>
                      <a:pt x="800" y="147"/>
                    </a:lnTo>
                    <a:lnTo>
                      <a:pt x="810" y="155"/>
                    </a:lnTo>
                    <a:lnTo>
                      <a:pt x="820" y="162"/>
                    </a:lnTo>
                    <a:lnTo>
                      <a:pt x="888" y="139"/>
                    </a:lnTo>
                    <a:lnTo>
                      <a:pt x="900" y="151"/>
                    </a:lnTo>
                    <a:lnTo>
                      <a:pt x="912" y="163"/>
                    </a:lnTo>
                    <a:lnTo>
                      <a:pt x="889" y="231"/>
                    </a:lnTo>
                    <a:lnTo>
                      <a:pt x="904" y="250"/>
                    </a:lnTo>
                    <a:lnTo>
                      <a:pt x="918" y="271"/>
                    </a:lnTo>
                    <a:lnTo>
                      <a:pt x="989" y="270"/>
                    </a:lnTo>
                    <a:lnTo>
                      <a:pt x="997" y="284"/>
                    </a:lnTo>
                    <a:lnTo>
                      <a:pt x="1005" y="299"/>
                    </a:lnTo>
                    <a:lnTo>
                      <a:pt x="962" y="356"/>
                    </a:lnTo>
                    <a:lnTo>
                      <a:pt x="970" y="380"/>
                    </a:lnTo>
                    <a:lnTo>
                      <a:pt x="974" y="393"/>
                    </a:lnTo>
                    <a:lnTo>
                      <a:pt x="977" y="405"/>
                    </a:lnTo>
                    <a:lnTo>
                      <a:pt x="1045" y="426"/>
                    </a:lnTo>
                    <a:lnTo>
                      <a:pt x="1050" y="459"/>
                    </a:lnTo>
                    <a:lnTo>
                      <a:pt x="992" y="500"/>
                    </a:lnTo>
                    <a:lnTo>
                      <a:pt x="993" y="524"/>
                    </a:lnTo>
                    <a:lnTo>
                      <a:pt x="992" y="549"/>
                    </a:lnTo>
                    <a:lnTo>
                      <a:pt x="1050" y="590"/>
                    </a:lnTo>
                    <a:lnTo>
                      <a:pt x="1048" y="607"/>
                    </a:lnTo>
                    <a:lnTo>
                      <a:pt x="1045" y="623"/>
                    </a:lnTo>
                    <a:lnTo>
                      <a:pt x="977" y="645"/>
                    </a:lnTo>
                    <a:lnTo>
                      <a:pt x="970" y="669"/>
                    </a:lnTo>
                    <a:lnTo>
                      <a:pt x="966" y="681"/>
                    </a:lnTo>
                    <a:lnTo>
                      <a:pt x="962" y="693"/>
                    </a:lnTo>
                    <a:lnTo>
                      <a:pt x="1005" y="750"/>
                    </a:lnTo>
                    <a:lnTo>
                      <a:pt x="997" y="765"/>
                    </a:lnTo>
                    <a:lnTo>
                      <a:pt x="989" y="779"/>
                    </a:lnTo>
                    <a:lnTo>
                      <a:pt x="918" y="778"/>
                    </a:lnTo>
                    <a:lnTo>
                      <a:pt x="904" y="799"/>
                    </a:lnTo>
                    <a:lnTo>
                      <a:pt x="897" y="809"/>
                    </a:lnTo>
                    <a:lnTo>
                      <a:pt x="889" y="818"/>
                    </a:lnTo>
                    <a:lnTo>
                      <a:pt x="912" y="886"/>
                    </a:lnTo>
                    <a:lnTo>
                      <a:pt x="900" y="899"/>
                    </a:lnTo>
                    <a:lnTo>
                      <a:pt x="888" y="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0" rIns="0" anchor="ctr"/>
              <a:lstStyle/>
              <a:p>
                <a:endParaRPr lang="zh-CN" altLang="en-US"/>
              </a:p>
            </p:txBody>
          </p:sp>
          <p:sp>
            <p:nvSpPr>
              <p:cNvPr id="69" name="Oval 5"/>
              <p:cNvSpPr>
                <a:spLocks noChangeArrowheads="1"/>
              </p:cNvSpPr>
              <p:nvPr/>
            </p:nvSpPr>
            <p:spPr bwMode="auto">
              <a:xfrm>
                <a:off x="406046" y="400615"/>
                <a:ext cx="1821868" cy="1826802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buFont typeface="Arial" charset="0"/>
                  <a:buNone/>
                </a:pPr>
                <a:r>
                  <a:rPr lang="zh-CN" altLang="en-US" b="1" i="1" dirty="0" smtClean="0">
                    <a:solidFill>
                      <a:srgbClr val="5A5959"/>
                    </a:solidFill>
                    <a:latin typeface="Calibri" charset="0"/>
                    <a:ea typeface="微软雅黑" charset="0"/>
                    <a:cs typeface="微软雅黑" charset="0"/>
                    <a:sym typeface="Calibri" charset="0"/>
                  </a:rPr>
                  <a:t>提升门店流量</a:t>
                </a:r>
                <a:endParaRPr lang="en-US" b="1" i="1" dirty="0">
                  <a:solidFill>
                    <a:srgbClr val="5A5959"/>
                  </a:solidFill>
                  <a:latin typeface="Calibri" charset="0"/>
                  <a:ea typeface="微软雅黑" charset="0"/>
                  <a:cs typeface="微软雅黑" charset="0"/>
                  <a:sym typeface="Calibri" charset="0"/>
                </a:endParaRPr>
              </a:p>
            </p:txBody>
          </p:sp>
        </p:grpSp>
        <p:grpSp>
          <p:nvGrpSpPr>
            <p:cNvPr id="59" name="组合 51"/>
            <p:cNvGrpSpPr>
              <a:grpSpLocks/>
            </p:cNvGrpSpPr>
            <p:nvPr/>
          </p:nvGrpSpPr>
          <p:grpSpPr bwMode="auto">
            <a:xfrm>
              <a:off x="4499992" y="2060848"/>
              <a:ext cx="1800200" cy="1645096"/>
              <a:chOff x="0" y="0"/>
              <a:chExt cx="1487948" cy="1487615"/>
            </a:xfrm>
          </p:grpSpPr>
          <p:sp>
            <p:nvSpPr>
              <p:cNvPr id="66" name="Freeform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87948" cy="1487615"/>
              </a:xfrm>
              <a:custGeom>
                <a:avLst/>
                <a:gdLst>
                  <a:gd name="T0" fmla="*/ 2147483646 w 637"/>
                  <a:gd name="T1" fmla="*/ 2147483646 h 638"/>
                  <a:gd name="T2" fmla="*/ 2147483646 w 637"/>
                  <a:gd name="T3" fmla="*/ 2147483646 h 638"/>
                  <a:gd name="T4" fmla="*/ 2147483646 w 637"/>
                  <a:gd name="T5" fmla="*/ 2147483646 h 638"/>
                  <a:gd name="T6" fmla="*/ 2147483646 w 637"/>
                  <a:gd name="T7" fmla="*/ 2147483646 h 638"/>
                  <a:gd name="T8" fmla="*/ 2147483646 w 637"/>
                  <a:gd name="T9" fmla="*/ 2147483646 h 638"/>
                  <a:gd name="T10" fmla="*/ 2147483646 w 637"/>
                  <a:gd name="T11" fmla="*/ 2147483646 h 638"/>
                  <a:gd name="T12" fmla="*/ 2147483646 w 637"/>
                  <a:gd name="T13" fmla="*/ 2147483646 h 638"/>
                  <a:gd name="T14" fmla="*/ 2147483646 w 637"/>
                  <a:gd name="T15" fmla="*/ 2147483646 h 638"/>
                  <a:gd name="T16" fmla="*/ 2147483646 w 637"/>
                  <a:gd name="T17" fmla="*/ 2147483646 h 638"/>
                  <a:gd name="T18" fmla="*/ 2147483646 w 637"/>
                  <a:gd name="T19" fmla="*/ 2147483646 h 638"/>
                  <a:gd name="T20" fmla="*/ 2147483646 w 637"/>
                  <a:gd name="T21" fmla="*/ 2147483646 h 638"/>
                  <a:gd name="T22" fmla="*/ 2147483646 w 637"/>
                  <a:gd name="T23" fmla="*/ 2147483646 h 638"/>
                  <a:gd name="T24" fmla="*/ 2147483646 w 637"/>
                  <a:gd name="T25" fmla="*/ 2147483646 h 638"/>
                  <a:gd name="T26" fmla="*/ 2147483646 w 637"/>
                  <a:gd name="T27" fmla="*/ 2147483646 h 638"/>
                  <a:gd name="T28" fmla="*/ 2147483646 w 637"/>
                  <a:gd name="T29" fmla="*/ 2147483646 h 638"/>
                  <a:gd name="T30" fmla="*/ 2147483646 w 637"/>
                  <a:gd name="T31" fmla="*/ 2147483646 h 638"/>
                  <a:gd name="T32" fmla="*/ 0 w 637"/>
                  <a:gd name="T33" fmla="*/ 2147483646 h 638"/>
                  <a:gd name="T34" fmla="*/ 2147483646 w 637"/>
                  <a:gd name="T35" fmla="*/ 2147483646 h 638"/>
                  <a:gd name="T36" fmla="*/ 2147483646 w 637"/>
                  <a:gd name="T37" fmla="*/ 2147483646 h 638"/>
                  <a:gd name="T38" fmla="*/ 2147483646 w 637"/>
                  <a:gd name="T39" fmla="*/ 2147483646 h 638"/>
                  <a:gd name="T40" fmla="*/ 2147483646 w 637"/>
                  <a:gd name="T41" fmla="*/ 2147483646 h 638"/>
                  <a:gd name="T42" fmla="*/ 2147483646 w 637"/>
                  <a:gd name="T43" fmla="*/ 2147483646 h 638"/>
                  <a:gd name="T44" fmla="*/ 2147483646 w 637"/>
                  <a:gd name="T45" fmla="*/ 2147483646 h 638"/>
                  <a:gd name="T46" fmla="*/ 2147483646 w 637"/>
                  <a:gd name="T47" fmla="*/ 2147483646 h 638"/>
                  <a:gd name="T48" fmla="*/ 2147483646 w 637"/>
                  <a:gd name="T49" fmla="*/ 2147483646 h 638"/>
                  <a:gd name="T50" fmla="*/ 2147483646 w 637"/>
                  <a:gd name="T51" fmla="*/ 2147483646 h 638"/>
                  <a:gd name="T52" fmla="*/ 2147483646 w 637"/>
                  <a:gd name="T53" fmla="*/ 2147483646 h 638"/>
                  <a:gd name="T54" fmla="*/ 2147483646 w 637"/>
                  <a:gd name="T55" fmla="*/ 2147483646 h 638"/>
                  <a:gd name="T56" fmla="*/ 2147483646 w 637"/>
                  <a:gd name="T57" fmla="*/ 2147483646 h 638"/>
                  <a:gd name="T58" fmla="*/ 2147483646 w 637"/>
                  <a:gd name="T59" fmla="*/ 2147483646 h 638"/>
                  <a:gd name="T60" fmla="*/ 2147483646 w 637"/>
                  <a:gd name="T61" fmla="*/ 2147483646 h 638"/>
                  <a:gd name="T62" fmla="*/ 2147483646 w 637"/>
                  <a:gd name="T63" fmla="*/ 2147483646 h 638"/>
                  <a:gd name="T64" fmla="*/ 2147483646 w 637"/>
                  <a:gd name="T65" fmla="*/ 2147483646 h 638"/>
                  <a:gd name="T66" fmla="*/ 2147483646 w 637"/>
                  <a:gd name="T67" fmla="*/ 2147483646 h 638"/>
                  <a:gd name="T68" fmla="*/ 2147483646 w 637"/>
                  <a:gd name="T69" fmla="*/ 2147483646 h 638"/>
                  <a:gd name="T70" fmla="*/ 2147483646 w 637"/>
                  <a:gd name="T71" fmla="*/ 2147483646 h 638"/>
                  <a:gd name="T72" fmla="*/ 2147483646 w 637"/>
                  <a:gd name="T73" fmla="*/ 2147483646 h 638"/>
                  <a:gd name="T74" fmla="*/ 2147483646 w 637"/>
                  <a:gd name="T75" fmla="*/ 2147483646 h 638"/>
                  <a:gd name="T76" fmla="*/ 2147483646 w 637"/>
                  <a:gd name="T77" fmla="*/ 2147483646 h 638"/>
                  <a:gd name="T78" fmla="*/ 2147483646 w 637"/>
                  <a:gd name="T79" fmla="*/ 2147483646 h 638"/>
                  <a:gd name="T80" fmla="*/ 2147483646 w 637"/>
                  <a:gd name="T81" fmla="*/ 2147483646 h 638"/>
                  <a:gd name="T82" fmla="*/ 2147483646 w 637"/>
                  <a:gd name="T83" fmla="*/ 2147483646 h 638"/>
                  <a:gd name="T84" fmla="*/ 2147483646 w 637"/>
                  <a:gd name="T85" fmla="*/ 2147483646 h 638"/>
                  <a:gd name="T86" fmla="*/ 2147483646 w 637"/>
                  <a:gd name="T87" fmla="*/ 2147483646 h 638"/>
                  <a:gd name="T88" fmla="*/ 2147483646 w 637"/>
                  <a:gd name="T89" fmla="*/ 2147483646 h 638"/>
                  <a:gd name="T90" fmla="*/ 2147483646 w 637"/>
                  <a:gd name="T91" fmla="*/ 2147483646 h 638"/>
                  <a:gd name="T92" fmla="*/ 2147483646 w 637"/>
                  <a:gd name="T93" fmla="*/ 2147483646 h 638"/>
                  <a:gd name="T94" fmla="*/ 2147483646 w 637"/>
                  <a:gd name="T95" fmla="*/ 2147483646 h 638"/>
                  <a:gd name="T96" fmla="*/ 2147483646 w 637"/>
                  <a:gd name="T97" fmla="*/ 2147483646 h 638"/>
                  <a:gd name="T98" fmla="*/ 2147483646 w 637"/>
                  <a:gd name="T99" fmla="*/ 2147483646 h 638"/>
                  <a:gd name="T100" fmla="*/ 2147483646 w 637"/>
                  <a:gd name="T101" fmla="*/ 2147483646 h 63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37"/>
                  <a:gd name="T154" fmla="*/ 0 h 638"/>
                  <a:gd name="T155" fmla="*/ 637 w 637"/>
                  <a:gd name="T156" fmla="*/ 638 h 63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37" h="638">
                    <a:moveTo>
                      <a:pt x="496" y="585"/>
                    </a:moveTo>
                    <a:lnTo>
                      <a:pt x="441" y="550"/>
                    </a:lnTo>
                    <a:lnTo>
                      <a:pt x="431" y="555"/>
                    </a:lnTo>
                    <a:lnTo>
                      <a:pt x="420" y="560"/>
                    </a:lnTo>
                    <a:lnTo>
                      <a:pt x="409" y="564"/>
                    </a:lnTo>
                    <a:lnTo>
                      <a:pt x="397" y="568"/>
                    </a:lnTo>
                    <a:lnTo>
                      <a:pt x="382" y="633"/>
                    </a:lnTo>
                    <a:lnTo>
                      <a:pt x="362" y="636"/>
                    </a:lnTo>
                    <a:lnTo>
                      <a:pt x="342" y="638"/>
                    </a:lnTo>
                    <a:lnTo>
                      <a:pt x="312" y="579"/>
                    </a:lnTo>
                    <a:lnTo>
                      <a:pt x="300" y="579"/>
                    </a:lnTo>
                    <a:lnTo>
                      <a:pt x="288" y="577"/>
                    </a:lnTo>
                    <a:lnTo>
                      <a:pt x="275" y="576"/>
                    </a:lnTo>
                    <a:lnTo>
                      <a:pt x="264" y="573"/>
                    </a:lnTo>
                    <a:lnTo>
                      <a:pt x="219" y="622"/>
                    </a:lnTo>
                    <a:lnTo>
                      <a:pt x="209" y="619"/>
                    </a:lnTo>
                    <a:lnTo>
                      <a:pt x="200" y="616"/>
                    </a:lnTo>
                    <a:lnTo>
                      <a:pt x="181" y="608"/>
                    </a:lnTo>
                    <a:lnTo>
                      <a:pt x="184" y="540"/>
                    </a:lnTo>
                    <a:lnTo>
                      <a:pt x="174" y="533"/>
                    </a:lnTo>
                    <a:lnTo>
                      <a:pt x="164" y="526"/>
                    </a:lnTo>
                    <a:lnTo>
                      <a:pt x="155" y="519"/>
                    </a:lnTo>
                    <a:lnTo>
                      <a:pt x="146" y="511"/>
                    </a:lnTo>
                    <a:lnTo>
                      <a:pt x="79" y="531"/>
                    </a:lnTo>
                    <a:lnTo>
                      <a:pt x="67" y="517"/>
                    </a:lnTo>
                    <a:lnTo>
                      <a:pt x="56" y="502"/>
                    </a:lnTo>
                    <a:lnTo>
                      <a:pt x="94" y="443"/>
                    </a:lnTo>
                    <a:lnTo>
                      <a:pt x="89" y="432"/>
                    </a:lnTo>
                    <a:lnTo>
                      <a:pt x="83" y="421"/>
                    </a:lnTo>
                    <a:lnTo>
                      <a:pt x="78" y="410"/>
                    </a:lnTo>
                    <a:lnTo>
                      <a:pt x="74" y="398"/>
                    </a:lnTo>
                    <a:lnTo>
                      <a:pt x="6" y="383"/>
                    </a:lnTo>
                    <a:lnTo>
                      <a:pt x="3" y="364"/>
                    </a:lnTo>
                    <a:lnTo>
                      <a:pt x="0" y="346"/>
                    </a:lnTo>
                    <a:lnTo>
                      <a:pt x="63" y="314"/>
                    </a:lnTo>
                    <a:lnTo>
                      <a:pt x="64" y="301"/>
                    </a:lnTo>
                    <a:lnTo>
                      <a:pt x="65" y="288"/>
                    </a:lnTo>
                    <a:lnTo>
                      <a:pt x="67" y="276"/>
                    </a:lnTo>
                    <a:lnTo>
                      <a:pt x="69" y="264"/>
                    </a:lnTo>
                    <a:lnTo>
                      <a:pt x="17" y="215"/>
                    </a:lnTo>
                    <a:lnTo>
                      <a:pt x="23" y="198"/>
                    </a:lnTo>
                    <a:lnTo>
                      <a:pt x="30" y="182"/>
                    </a:lnTo>
                    <a:lnTo>
                      <a:pt x="102" y="185"/>
                    </a:lnTo>
                    <a:lnTo>
                      <a:pt x="109" y="175"/>
                    </a:lnTo>
                    <a:lnTo>
                      <a:pt x="117" y="165"/>
                    </a:lnTo>
                    <a:lnTo>
                      <a:pt x="124" y="155"/>
                    </a:lnTo>
                    <a:lnTo>
                      <a:pt x="133" y="146"/>
                    </a:lnTo>
                    <a:lnTo>
                      <a:pt x="111" y="76"/>
                    </a:lnTo>
                    <a:lnTo>
                      <a:pt x="124" y="65"/>
                    </a:lnTo>
                    <a:lnTo>
                      <a:pt x="138" y="55"/>
                    </a:lnTo>
                    <a:lnTo>
                      <a:pt x="200" y="94"/>
                    </a:lnTo>
                    <a:lnTo>
                      <a:pt x="211" y="88"/>
                    </a:lnTo>
                    <a:lnTo>
                      <a:pt x="222" y="83"/>
                    </a:lnTo>
                    <a:lnTo>
                      <a:pt x="234" y="79"/>
                    </a:lnTo>
                    <a:lnTo>
                      <a:pt x="246" y="75"/>
                    </a:lnTo>
                    <a:lnTo>
                      <a:pt x="261" y="4"/>
                    </a:lnTo>
                    <a:lnTo>
                      <a:pt x="270" y="3"/>
                    </a:lnTo>
                    <a:lnTo>
                      <a:pt x="279" y="1"/>
                    </a:lnTo>
                    <a:lnTo>
                      <a:pt x="297" y="0"/>
                    </a:lnTo>
                    <a:lnTo>
                      <a:pt x="330" y="64"/>
                    </a:lnTo>
                    <a:lnTo>
                      <a:pt x="343" y="65"/>
                    </a:lnTo>
                    <a:lnTo>
                      <a:pt x="355" y="66"/>
                    </a:lnTo>
                    <a:lnTo>
                      <a:pt x="367" y="68"/>
                    </a:lnTo>
                    <a:lnTo>
                      <a:pt x="379" y="70"/>
                    </a:lnTo>
                    <a:lnTo>
                      <a:pt x="427" y="18"/>
                    </a:lnTo>
                    <a:lnTo>
                      <a:pt x="436" y="21"/>
                    </a:lnTo>
                    <a:lnTo>
                      <a:pt x="444" y="25"/>
                    </a:lnTo>
                    <a:lnTo>
                      <a:pt x="461" y="32"/>
                    </a:lnTo>
                    <a:lnTo>
                      <a:pt x="458" y="103"/>
                    </a:lnTo>
                    <a:lnTo>
                      <a:pt x="468" y="110"/>
                    </a:lnTo>
                    <a:lnTo>
                      <a:pt x="478" y="117"/>
                    </a:lnTo>
                    <a:lnTo>
                      <a:pt x="488" y="125"/>
                    </a:lnTo>
                    <a:lnTo>
                      <a:pt x="497" y="134"/>
                    </a:lnTo>
                    <a:lnTo>
                      <a:pt x="562" y="112"/>
                    </a:lnTo>
                    <a:lnTo>
                      <a:pt x="574" y="128"/>
                    </a:lnTo>
                    <a:lnTo>
                      <a:pt x="579" y="136"/>
                    </a:lnTo>
                    <a:lnTo>
                      <a:pt x="586" y="144"/>
                    </a:lnTo>
                    <a:lnTo>
                      <a:pt x="548" y="201"/>
                    </a:lnTo>
                    <a:lnTo>
                      <a:pt x="551" y="206"/>
                    </a:lnTo>
                    <a:lnTo>
                      <a:pt x="554" y="213"/>
                    </a:lnTo>
                    <a:lnTo>
                      <a:pt x="559" y="224"/>
                    </a:lnTo>
                    <a:lnTo>
                      <a:pt x="563" y="235"/>
                    </a:lnTo>
                    <a:lnTo>
                      <a:pt x="567" y="247"/>
                    </a:lnTo>
                    <a:lnTo>
                      <a:pt x="632" y="261"/>
                    </a:lnTo>
                    <a:lnTo>
                      <a:pt x="635" y="280"/>
                    </a:lnTo>
                    <a:lnTo>
                      <a:pt x="637" y="301"/>
                    </a:lnTo>
                    <a:lnTo>
                      <a:pt x="578" y="332"/>
                    </a:lnTo>
                    <a:lnTo>
                      <a:pt x="577" y="344"/>
                    </a:lnTo>
                    <a:lnTo>
                      <a:pt x="576" y="356"/>
                    </a:lnTo>
                    <a:lnTo>
                      <a:pt x="574" y="367"/>
                    </a:lnTo>
                    <a:lnTo>
                      <a:pt x="571" y="380"/>
                    </a:lnTo>
                    <a:lnTo>
                      <a:pt x="620" y="424"/>
                    </a:lnTo>
                    <a:lnTo>
                      <a:pt x="613" y="443"/>
                    </a:lnTo>
                    <a:lnTo>
                      <a:pt x="604" y="462"/>
                    </a:lnTo>
                    <a:lnTo>
                      <a:pt x="539" y="458"/>
                    </a:lnTo>
                    <a:lnTo>
                      <a:pt x="532" y="469"/>
                    </a:lnTo>
                    <a:lnTo>
                      <a:pt x="525" y="479"/>
                    </a:lnTo>
                    <a:lnTo>
                      <a:pt x="518" y="488"/>
                    </a:lnTo>
                    <a:lnTo>
                      <a:pt x="510" y="497"/>
                    </a:lnTo>
                    <a:lnTo>
                      <a:pt x="529" y="559"/>
                    </a:lnTo>
                    <a:lnTo>
                      <a:pt x="513" y="573"/>
                    </a:lnTo>
                    <a:lnTo>
                      <a:pt x="505" y="579"/>
                    </a:lnTo>
                    <a:lnTo>
                      <a:pt x="496" y="5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0" rIns="0" anchor="ctr"/>
              <a:lstStyle/>
              <a:p>
                <a:endParaRPr lang="zh-CN" altLang="en-US"/>
              </a:p>
            </p:txBody>
          </p:sp>
          <p:sp>
            <p:nvSpPr>
              <p:cNvPr id="67" name="Oval 7"/>
              <p:cNvSpPr>
                <a:spLocks noChangeArrowheads="1"/>
              </p:cNvSpPr>
              <p:nvPr/>
            </p:nvSpPr>
            <p:spPr bwMode="auto">
              <a:xfrm>
                <a:off x="238073" y="297790"/>
                <a:ext cx="1011805" cy="89203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buFont typeface="Arial" charset="0"/>
                  <a:buNone/>
                </a:pPr>
                <a:r>
                  <a:rPr lang="zh-CN" altLang="en-US" sz="1600" dirty="0" smtClean="0">
                    <a:solidFill>
                      <a:srgbClr val="5A5959"/>
                    </a:solidFill>
                    <a:latin typeface="Calibri" charset="0"/>
                    <a:sym typeface="Calibri" charset="0"/>
                  </a:rPr>
                  <a:t>提升门店销量</a:t>
                </a:r>
                <a:endParaRPr lang="en-US" sz="1600" dirty="0">
                  <a:solidFill>
                    <a:srgbClr val="5A5959"/>
                  </a:solidFill>
                  <a:latin typeface="Calibri" charset="0"/>
                  <a:sym typeface="Calibri" charset="0"/>
                </a:endParaRPr>
              </a:p>
            </p:txBody>
          </p:sp>
        </p:grpSp>
        <p:grpSp>
          <p:nvGrpSpPr>
            <p:cNvPr id="60" name="组合 54"/>
            <p:cNvGrpSpPr>
              <a:grpSpLocks/>
            </p:cNvGrpSpPr>
            <p:nvPr/>
          </p:nvGrpSpPr>
          <p:grpSpPr bwMode="auto">
            <a:xfrm>
              <a:off x="1187624" y="2132856"/>
              <a:ext cx="1728614" cy="1645394"/>
              <a:chOff x="0" y="0"/>
              <a:chExt cx="2075647" cy="2080525"/>
            </a:xfrm>
          </p:grpSpPr>
          <p:sp>
            <p:nvSpPr>
              <p:cNvPr id="64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075647" cy="2080525"/>
              </a:xfrm>
              <a:custGeom>
                <a:avLst/>
                <a:gdLst>
                  <a:gd name="T0" fmla="*/ 2147483646 w 808"/>
                  <a:gd name="T1" fmla="*/ 2147483646 h 810"/>
                  <a:gd name="T2" fmla="*/ 2147483646 w 808"/>
                  <a:gd name="T3" fmla="*/ 2147483646 h 810"/>
                  <a:gd name="T4" fmla="*/ 2147483646 w 808"/>
                  <a:gd name="T5" fmla="*/ 2147483646 h 810"/>
                  <a:gd name="T6" fmla="*/ 2147483646 w 808"/>
                  <a:gd name="T7" fmla="*/ 2147483646 h 810"/>
                  <a:gd name="T8" fmla="*/ 2147483646 w 808"/>
                  <a:gd name="T9" fmla="*/ 2147483646 h 810"/>
                  <a:gd name="T10" fmla="*/ 2147483646 w 808"/>
                  <a:gd name="T11" fmla="*/ 2147483646 h 810"/>
                  <a:gd name="T12" fmla="*/ 2147483646 w 808"/>
                  <a:gd name="T13" fmla="*/ 2147483646 h 810"/>
                  <a:gd name="T14" fmla="*/ 2147483646 w 808"/>
                  <a:gd name="T15" fmla="*/ 2147483646 h 810"/>
                  <a:gd name="T16" fmla="*/ 2147483646 w 808"/>
                  <a:gd name="T17" fmla="*/ 2147483646 h 810"/>
                  <a:gd name="T18" fmla="*/ 2147483646 w 808"/>
                  <a:gd name="T19" fmla="*/ 2147483646 h 810"/>
                  <a:gd name="T20" fmla="*/ 2147483646 w 808"/>
                  <a:gd name="T21" fmla="*/ 2147483646 h 810"/>
                  <a:gd name="T22" fmla="*/ 2147483646 w 808"/>
                  <a:gd name="T23" fmla="*/ 2147483646 h 810"/>
                  <a:gd name="T24" fmla="*/ 2147483646 w 808"/>
                  <a:gd name="T25" fmla="*/ 2147483646 h 810"/>
                  <a:gd name="T26" fmla="*/ 2147483646 w 808"/>
                  <a:gd name="T27" fmla="*/ 2147483646 h 810"/>
                  <a:gd name="T28" fmla="*/ 2147483646 w 808"/>
                  <a:gd name="T29" fmla="*/ 2147483646 h 810"/>
                  <a:gd name="T30" fmla="*/ 2147483646 w 808"/>
                  <a:gd name="T31" fmla="*/ 2147483646 h 810"/>
                  <a:gd name="T32" fmla="*/ 2147483646 w 808"/>
                  <a:gd name="T33" fmla="*/ 2147483646 h 810"/>
                  <a:gd name="T34" fmla="*/ 2147483646 w 808"/>
                  <a:gd name="T35" fmla="*/ 2147483646 h 810"/>
                  <a:gd name="T36" fmla="*/ 2147483646 w 808"/>
                  <a:gd name="T37" fmla="*/ 2147483646 h 810"/>
                  <a:gd name="T38" fmla="*/ 2147483646 w 808"/>
                  <a:gd name="T39" fmla="*/ 2147483646 h 810"/>
                  <a:gd name="T40" fmla="*/ 2147483646 w 808"/>
                  <a:gd name="T41" fmla="*/ 2147483646 h 810"/>
                  <a:gd name="T42" fmla="*/ 2147483646 w 808"/>
                  <a:gd name="T43" fmla="*/ 2147483646 h 810"/>
                  <a:gd name="T44" fmla="*/ 2147483646 w 808"/>
                  <a:gd name="T45" fmla="*/ 2147483646 h 810"/>
                  <a:gd name="T46" fmla="*/ 2147483646 w 808"/>
                  <a:gd name="T47" fmla="*/ 2147483646 h 810"/>
                  <a:gd name="T48" fmla="*/ 2147483646 w 808"/>
                  <a:gd name="T49" fmla="*/ 2147483646 h 810"/>
                  <a:gd name="T50" fmla="*/ 2147483646 w 808"/>
                  <a:gd name="T51" fmla="*/ 2147483646 h 810"/>
                  <a:gd name="T52" fmla="*/ 2147483646 w 808"/>
                  <a:gd name="T53" fmla="*/ 2147483646 h 810"/>
                  <a:gd name="T54" fmla="*/ 2147483646 w 808"/>
                  <a:gd name="T55" fmla="*/ 2147483646 h 810"/>
                  <a:gd name="T56" fmla="*/ 2147483646 w 808"/>
                  <a:gd name="T57" fmla="*/ 2147483646 h 810"/>
                  <a:gd name="T58" fmla="*/ 2147483646 w 808"/>
                  <a:gd name="T59" fmla="*/ 2147483646 h 810"/>
                  <a:gd name="T60" fmla="*/ 2147483646 w 808"/>
                  <a:gd name="T61" fmla="*/ 2147483646 h 810"/>
                  <a:gd name="T62" fmla="*/ 2147483646 w 808"/>
                  <a:gd name="T63" fmla="*/ 2147483646 h 810"/>
                  <a:gd name="T64" fmla="*/ 2147483646 w 808"/>
                  <a:gd name="T65" fmla="*/ 2147483646 h 810"/>
                  <a:gd name="T66" fmla="*/ 2147483646 w 808"/>
                  <a:gd name="T67" fmla="*/ 2147483646 h 810"/>
                  <a:gd name="T68" fmla="*/ 2147483646 w 808"/>
                  <a:gd name="T69" fmla="*/ 2147483646 h 810"/>
                  <a:gd name="T70" fmla="*/ 2147483646 w 808"/>
                  <a:gd name="T71" fmla="*/ 2147483646 h 810"/>
                  <a:gd name="T72" fmla="*/ 2147483646 w 808"/>
                  <a:gd name="T73" fmla="*/ 2147483646 h 810"/>
                  <a:gd name="T74" fmla="*/ 2147483646 w 808"/>
                  <a:gd name="T75" fmla="*/ 0 h 810"/>
                  <a:gd name="T76" fmla="*/ 2147483646 w 808"/>
                  <a:gd name="T77" fmla="*/ 2147483646 h 810"/>
                  <a:gd name="T78" fmla="*/ 2147483646 w 808"/>
                  <a:gd name="T79" fmla="*/ 2147483646 h 810"/>
                  <a:gd name="T80" fmla="*/ 2147483646 w 808"/>
                  <a:gd name="T81" fmla="*/ 2147483646 h 810"/>
                  <a:gd name="T82" fmla="*/ 2147483646 w 808"/>
                  <a:gd name="T83" fmla="*/ 2147483646 h 810"/>
                  <a:gd name="T84" fmla="*/ 2147483646 w 808"/>
                  <a:gd name="T85" fmla="*/ 2147483646 h 810"/>
                  <a:gd name="T86" fmla="*/ 2147483646 w 808"/>
                  <a:gd name="T87" fmla="*/ 2147483646 h 810"/>
                  <a:gd name="T88" fmla="*/ 2147483646 w 808"/>
                  <a:gd name="T89" fmla="*/ 2147483646 h 810"/>
                  <a:gd name="T90" fmla="*/ 2147483646 w 808"/>
                  <a:gd name="T91" fmla="*/ 2147483646 h 810"/>
                  <a:gd name="T92" fmla="*/ 2147483646 w 808"/>
                  <a:gd name="T93" fmla="*/ 2147483646 h 810"/>
                  <a:gd name="T94" fmla="*/ 2147483646 w 808"/>
                  <a:gd name="T95" fmla="*/ 2147483646 h 810"/>
                  <a:gd name="T96" fmla="*/ 2147483646 w 808"/>
                  <a:gd name="T97" fmla="*/ 2147483646 h 810"/>
                  <a:gd name="T98" fmla="*/ 2147483646 w 808"/>
                  <a:gd name="T99" fmla="*/ 2147483646 h 810"/>
                  <a:gd name="T100" fmla="*/ 2147483646 w 808"/>
                  <a:gd name="T101" fmla="*/ 2147483646 h 810"/>
                  <a:gd name="T102" fmla="*/ 2147483646 w 808"/>
                  <a:gd name="T103" fmla="*/ 2147483646 h 810"/>
                  <a:gd name="T104" fmla="*/ 2147483646 w 808"/>
                  <a:gd name="T105" fmla="*/ 2147483646 h 810"/>
                  <a:gd name="T106" fmla="*/ 2147483646 w 808"/>
                  <a:gd name="T107" fmla="*/ 2147483646 h 810"/>
                  <a:gd name="T108" fmla="*/ 2147483646 w 808"/>
                  <a:gd name="T109" fmla="*/ 2147483646 h 810"/>
                  <a:gd name="T110" fmla="*/ 2147483646 w 808"/>
                  <a:gd name="T111" fmla="*/ 2147483646 h 810"/>
                  <a:gd name="T112" fmla="*/ 2147483646 w 808"/>
                  <a:gd name="T113" fmla="*/ 2147483646 h 810"/>
                  <a:gd name="T114" fmla="*/ 2147483646 w 808"/>
                  <a:gd name="T115" fmla="*/ 2147483646 h 810"/>
                  <a:gd name="T116" fmla="*/ 2147483646 w 808"/>
                  <a:gd name="T117" fmla="*/ 2147483646 h 810"/>
                  <a:gd name="T118" fmla="*/ 2147483646 w 808"/>
                  <a:gd name="T119" fmla="*/ 2147483646 h 810"/>
                  <a:gd name="T120" fmla="*/ 2147483646 w 808"/>
                  <a:gd name="T121" fmla="*/ 2147483646 h 810"/>
                  <a:gd name="T122" fmla="*/ 2147483646 w 808"/>
                  <a:gd name="T123" fmla="*/ 2147483646 h 81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808"/>
                  <a:gd name="T187" fmla="*/ 0 h 810"/>
                  <a:gd name="T188" fmla="*/ 808 w 808"/>
                  <a:gd name="T189" fmla="*/ 810 h 81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808" h="810">
                    <a:moveTo>
                      <a:pt x="651" y="726"/>
                    </a:moveTo>
                    <a:lnTo>
                      <a:pt x="587" y="691"/>
                    </a:lnTo>
                    <a:lnTo>
                      <a:pt x="565" y="704"/>
                    </a:lnTo>
                    <a:lnTo>
                      <a:pt x="553" y="710"/>
                    </a:lnTo>
                    <a:lnTo>
                      <a:pt x="542" y="716"/>
                    </a:lnTo>
                    <a:lnTo>
                      <a:pt x="535" y="789"/>
                    </a:lnTo>
                    <a:lnTo>
                      <a:pt x="522" y="794"/>
                    </a:lnTo>
                    <a:lnTo>
                      <a:pt x="509" y="797"/>
                    </a:lnTo>
                    <a:lnTo>
                      <a:pt x="462" y="739"/>
                    </a:lnTo>
                    <a:lnTo>
                      <a:pt x="450" y="741"/>
                    </a:lnTo>
                    <a:lnTo>
                      <a:pt x="437" y="743"/>
                    </a:lnTo>
                    <a:lnTo>
                      <a:pt x="425" y="744"/>
                    </a:lnTo>
                    <a:lnTo>
                      <a:pt x="412" y="744"/>
                    </a:lnTo>
                    <a:lnTo>
                      <a:pt x="378" y="810"/>
                    </a:lnTo>
                    <a:lnTo>
                      <a:pt x="364" y="809"/>
                    </a:lnTo>
                    <a:lnTo>
                      <a:pt x="351" y="807"/>
                    </a:lnTo>
                    <a:lnTo>
                      <a:pt x="329" y="736"/>
                    </a:lnTo>
                    <a:lnTo>
                      <a:pt x="317" y="733"/>
                    </a:lnTo>
                    <a:lnTo>
                      <a:pt x="304" y="730"/>
                    </a:lnTo>
                    <a:lnTo>
                      <a:pt x="292" y="726"/>
                    </a:lnTo>
                    <a:lnTo>
                      <a:pt x="280" y="721"/>
                    </a:lnTo>
                    <a:lnTo>
                      <a:pt x="225" y="769"/>
                    </a:lnTo>
                    <a:lnTo>
                      <a:pt x="212" y="763"/>
                    </a:lnTo>
                    <a:lnTo>
                      <a:pt x="199" y="755"/>
                    </a:lnTo>
                    <a:lnTo>
                      <a:pt x="207" y="683"/>
                    </a:lnTo>
                    <a:lnTo>
                      <a:pt x="197" y="675"/>
                    </a:lnTo>
                    <a:lnTo>
                      <a:pt x="187" y="667"/>
                    </a:lnTo>
                    <a:lnTo>
                      <a:pt x="177" y="658"/>
                    </a:lnTo>
                    <a:lnTo>
                      <a:pt x="168" y="650"/>
                    </a:lnTo>
                    <a:lnTo>
                      <a:pt x="99" y="672"/>
                    </a:lnTo>
                    <a:lnTo>
                      <a:pt x="90" y="661"/>
                    </a:lnTo>
                    <a:lnTo>
                      <a:pt x="81" y="649"/>
                    </a:lnTo>
                    <a:lnTo>
                      <a:pt x="116" y="586"/>
                    </a:lnTo>
                    <a:lnTo>
                      <a:pt x="103" y="563"/>
                    </a:lnTo>
                    <a:lnTo>
                      <a:pt x="97" y="552"/>
                    </a:lnTo>
                    <a:lnTo>
                      <a:pt x="92" y="540"/>
                    </a:lnTo>
                    <a:lnTo>
                      <a:pt x="20" y="534"/>
                    </a:lnTo>
                    <a:lnTo>
                      <a:pt x="16" y="521"/>
                    </a:lnTo>
                    <a:lnTo>
                      <a:pt x="12" y="507"/>
                    </a:lnTo>
                    <a:lnTo>
                      <a:pt x="67" y="461"/>
                    </a:lnTo>
                    <a:lnTo>
                      <a:pt x="65" y="449"/>
                    </a:lnTo>
                    <a:lnTo>
                      <a:pt x="64" y="436"/>
                    </a:lnTo>
                    <a:lnTo>
                      <a:pt x="63" y="423"/>
                    </a:lnTo>
                    <a:lnTo>
                      <a:pt x="62" y="410"/>
                    </a:lnTo>
                    <a:lnTo>
                      <a:pt x="0" y="378"/>
                    </a:lnTo>
                    <a:lnTo>
                      <a:pt x="1" y="362"/>
                    </a:lnTo>
                    <a:lnTo>
                      <a:pt x="3" y="348"/>
                    </a:lnTo>
                    <a:lnTo>
                      <a:pt x="70" y="328"/>
                    </a:lnTo>
                    <a:lnTo>
                      <a:pt x="73" y="316"/>
                    </a:lnTo>
                    <a:lnTo>
                      <a:pt x="78" y="303"/>
                    </a:lnTo>
                    <a:lnTo>
                      <a:pt x="82" y="291"/>
                    </a:lnTo>
                    <a:lnTo>
                      <a:pt x="86" y="278"/>
                    </a:lnTo>
                    <a:lnTo>
                      <a:pt x="41" y="225"/>
                    </a:lnTo>
                    <a:lnTo>
                      <a:pt x="48" y="212"/>
                    </a:lnTo>
                    <a:lnTo>
                      <a:pt x="55" y="199"/>
                    </a:lnTo>
                    <a:lnTo>
                      <a:pt x="125" y="206"/>
                    </a:lnTo>
                    <a:lnTo>
                      <a:pt x="132" y="196"/>
                    </a:lnTo>
                    <a:lnTo>
                      <a:pt x="140" y="186"/>
                    </a:lnTo>
                    <a:lnTo>
                      <a:pt x="148" y="175"/>
                    </a:lnTo>
                    <a:lnTo>
                      <a:pt x="157" y="166"/>
                    </a:lnTo>
                    <a:lnTo>
                      <a:pt x="136" y="101"/>
                    </a:lnTo>
                    <a:lnTo>
                      <a:pt x="148" y="91"/>
                    </a:lnTo>
                    <a:lnTo>
                      <a:pt x="160" y="80"/>
                    </a:lnTo>
                    <a:lnTo>
                      <a:pt x="221" y="114"/>
                    </a:lnTo>
                    <a:lnTo>
                      <a:pt x="243" y="101"/>
                    </a:lnTo>
                    <a:lnTo>
                      <a:pt x="255" y="95"/>
                    </a:lnTo>
                    <a:lnTo>
                      <a:pt x="266" y="90"/>
                    </a:lnTo>
                    <a:lnTo>
                      <a:pt x="272" y="21"/>
                    </a:lnTo>
                    <a:lnTo>
                      <a:pt x="287" y="16"/>
                    </a:lnTo>
                    <a:lnTo>
                      <a:pt x="302" y="12"/>
                    </a:lnTo>
                    <a:lnTo>
                      <a:pt x="345" y="65"/>
                    </a:lnTo>
                    <a:lnTo>
                      <a:pt x="358" y="63"/>
                    </a:lnTo>
                    <a:lnTo>
                      <a:pt x="371" y="62"/>
                    </a:lnTo>
                    <a:lnTo>
                      <a:pt x="383" y="61"/>
                    </a:lnTo>
                    <a:lnTo>
                      <a:pt x="396" y="60"/>
                    </a:lnTo>
                    <a:lnTo>
                      <a:pt x="427" y="0"/>
                    </a:lnTo>
                    <a:lnTo>
                      <a:pt x="443" y="1"/>
                    </a:lnTo>
                    <a:lnTo>
                      <a:pt x="459" y="3"/>
                    </a:lnTo>
                    <a:lnTo>
                      <a:pt x="479" y="68"/>
                    </a:lnTo>
                    <a:lnTo>
                      <a:pt x="491" y="71"/>
                    </a:lnTo>
                    <a:lnTo>
                      <a:pt x="503" y="75"/>
                    </a:lnTo>
                    <a:lnTo>
                      <a:pt x="515" y="78"/>
                    </a:lnTo>
                    <a:lnTo>
                      <a:pt x="527" y="83"/>
                    </a:lnTo>
                    <a:lnTo>
                      <a:pt x="579" y="39"/>
                    </a:lnTo>
                    <a:lnTo>
                      <a:pt x="593" y="46"/>
                    </a:lnTo>
                    <a:lnTo>
                      <a:pt x="607" y="54"/>
                    </a:lnTo>
                    <a:lnTo>
                      <a:pt x="599" y="122"/>
                    </a:lnTo>
                    <a:lnTo>
                      <a:pt x="611" y="130"/>
                    </a:lnTo>
                    <a:lnTo>
                      <a:pt x="621" y="138"/>
                    </a:lnTo>
                    <a:lnTo>
                      <a:pt x="630" y="146"/>
                    </a:lnTo>
                    <a:lnTo>
                      <a:pt x="640" y="155"/>
                    </a:lnTo>
                    <a:lnTo>
                      <a:pt x="705" y="134"/>
                    </a:lnTo>
                    <a:lnTo>
                      <a:pt x="715" y="146"/>
                    </a:lnTo>
                    <a:lnTo>
                      <a:pt x="725" y="158"/>
                    </a:lnTo>
                    <a:lnTo>
                      <a:pt x="692" y="219"/>
                    </a:lnTo>
                    <a:lnTo>
                      <a:pt x="705" y="241"/>
                    </a:lnTo>
                    <a:lnTo>
                      <a:pt x="710" y="252"/>
                    </a:lnTo>
                    <a:lnTo>
                      <a:pt x="716" y="264"/>
                    </a:lnTo>
                    <a:lnTo>
                      <a:pt x="786" y="270"/>
                    </a:lnTo>
                    <a:lnTo>
                      <a:pt x="791" y="285"/>
                    </a:lnTo>
                    <a:lnTo>
                      <a:pt x="795" y="300"/>
                    </a:lnTo>
                    <a:lnTo>
                      <a:pt x="740" y="343"/>
                    </a:lnTo>
                    <a:lnTo>
                      <a:pt x="742" y="356"/>
                    </a:lnTo>
                    <a:lnTo>
                      <a:pt x="744" y="368"/>
                    </a:lnTo>
                    <a:lnTo>
                      <a:pt x="745" y="382"/>
                    </a:lnTo>
                    <a:lnTo>
                      <a:pt x="745" y="395"/>
                    </a:lnTo>
                    <a:lnTo>
                      <a:pt x="808" y="427"/>
                    </a:lnTo>
                    <a:lnTo>
                      <a:pt x="807" y="442"/>
                    </a:lnTo>
                    <a:lnTo>
                      <a:pt x="805" y="457"/>
                    </a:lnTo>
                    <a:lnTo>
                      <a:pt x="737" y="477"/>
                    </a:lnTo>
                    <a:lnTo>
                      <a:pt x="734" y="490"/>
                    </a:lnTo>
                    <a:lnTo>
                      <a:pt x="730" y="502"/>
                    </a:lnTo>
                    <a:lnTo>
                      <a:pt x="726" y="514"/>
                    </a:lnTo>
                    <a:lnTo>
                      <a:pt x="722" y="526"/>
                    </a:lnTo>
                    <a:lnTo>
                      <a:pt x="769" y="582"/>
                    </a:lnTo>
                    <a:lnTo>
                      <a:pt x="762" y="595"/>
                    </a:lnTo>
                    <a:lnTo>
                      <a:pt x="756" y="607"/>
                    </a:lnTo>
                    <a:lnTo>
                      <a:pt x="683" y="599"/>
                    </a:lnTo>
                    <a:lnTo>
                      <a:pt x="676" y="609"/>
                    </a:lnTo>
                    <a:lnTo>
                      <a:pt x="668" y="620"/>
                    </a:lnTo>
                    <a:lnTo>
                      <a:pt x="659" y="629"/>
                    </a:lnTo>
                    <a:lnTo>
                      <a:pt x="651" y="639"/>
                    </a:lnTo>
                    <a:lnTo>
                      <a:pt x="673" y="709"/>
                    </a:lnTo>
                    <a:lnTo>
                      <a:pt x="662" y="718"/>
                    </a:lnTo>
                    <a:lnTo>
                      <a:pt x="651" y="7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0" rIns="0" anchor="ctr"/>
              <a:lstStyle/>
              <a:p>
                <a:endParaRPr lang="zh-CN" altLang="en-US"/>
              </a:p>
            </p:txBody>
          </p:sp>
          <p:sp>
            <p:nvSpPr>
              <p:cNvPr id="65" name="Oval 9"/>
              <p:cNvSpPr>
                <a:spLocks noChangeArrowheads="1"/>
              </p:cNvSpPr>
              <p:nvPr/>
            </p:nvSpPr>
            <p:spPr bwMode="auto">
              <a:xfrm>
                <a:off x="347277" y="349870"/>
                <a:ext cx="1378422" cy="1378114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>
                  <a:buFont typeface="Arial" charset="0"/>
                  <a:buNone/>
                </a:pPr>
                <a:r>
                  <a:rPr lang="zh-CN" altLang="en-US" sz="1600" b="1" i="1" dirty="0" smtClean="0">
                    <a:solidFill>
                      <a:srgbClr val="5A5959"/>
                    </a:solidFill>
                    <a:latin typeface="Calibri" charset="0"/>
                    <a:ea typeface="微软雅黑" charset="0"/>
                    <a:cs typeface="微软雅黑" charset="0"/>
                    <a:sym typeface="Calibri" charset="0"/>
                  </a:rPr>
                  <a:t>提升平台收入</a:t>
                </a:r>
                <a:endParaRPr lang="en-US" sz="1600" b="1" i="1" dirty="0">
                  <a:solidFill>
                    <a:srgbClr val="5A5959"/>
                  </a:solidFill>
                  <a:latin typeface="Calibri" charset="0"/>
                  <a:ea typeface="微软雅黑" charset="0"/>
                  <a:cs typeface="微软雅黑" charset="0"/>
                  <a:sym typeface="Calibri" charset="0"/>
                </a:endParaRPr>
              </a:p>
            </p:txBody>
          </p:sp>
        </p:grpSp>
        <p:grpSp>
          <p:nvGrpSpPr>
            <p:cNvPr id="61" name="组合 61"/>
            <p:cNvGrpSpPr>
              <a:grpSpLocks/>
            </p:cNvGrpSpPr>
            <p:nvPr/>
          </p:nvGrpSpPr>
          <p:grpSpPr bwMode="auto">
            <a:xfrm>
              <a:off x="6156176" y="1772816"/>
              <a:ext cx="1872208" cy="1874962"/>
              <a:chOff x="0" y="0"/>
              <a:chExt cx="2075647" cy="2080525"/>
            </a:xfrm>
          </p:grpSpPr>
          <p:sp>
            <p:nvSpPr>
              <p:cNvPr id="62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075647" cy="2080525"/>
              </a:xfrm>
              <a:custGeom>
                <a:avLst/>
                <a:gdLst>
                  <a:gd name="T0" fmla="*/ 2147483646 w 808"/>
                  <a:gd name="T1" fmla="*/ 2147483646 h 810"/>
                  <a:gd name="T2" fmla="*/ 2147483646 w 808"/>
                  <a:gd name="T3" fmla="*/ 2147483646 h 810"/>
                  <a:gd name="T4" fmla="*/ 2147483646 w 808"/>
                  <a:gd name="T5" fmla="*/ 2147483646 h 810"/>
                  <a:gd name="T6" fmla="*/ 2147483646 w 808"/>
                  <a:gd name="T7" fmla="*/ 2147483646 h 810"/>
                  <a:gd name="T8" fmla="*/ 2147483646 w 808"/>
                  <a:gd name="T9" fmla="*/ 2147483646 h 810"/>
                  <a:gd name="T10" fmla="*/ 2147483646 w 808"/>
                  <a:gd name="T11" fmla="*/ 2147483646 h 810"/>
                  <a:gd name="T12" fmla="*/ 2147483646 w 808"/>
                  <a:gd name="T13" fmla="*/ 2147483646 h 810"/>
                  <a:gd name="T14" fmla="*/ 2147483646 w 808"/>
                  <a:gd name="T15" fmla="*/ 2147483646 h 810"/>
                  <a:gd name="T16" fmla="*/ 2147483646 w 808"/>
                  <a:gd name="T17" fmla="*/ 2147483646 h 810"/>
                  <a:gd name="T18" fmla="*/ 2147483646 w 808"/>
                  <a:gd name="T19" fmla="*/ 2147483646 h 810"/>
                  <a:gd name="T20" fmla="*/ 2147483646 w 808"/>
                  <a:gd name="T21" fmla="*/ 2147483646 h 810"/>
                  <a:gd name="T22" fmla="*/ 2147483646 w 808"/>
                  <a:gd name="T23" fmla="*/ 2147483646 h 810"/>
                  <a:gd name="T24" fmla="*/ 2147483646 w 808"/>
                  <a:gd name="T25" fmla="*/ 2147483646 h 810"/>
                  <a:gd name="T26" fmla="*/ 2147483646 w 808"/>
                  <a:gd name="T27" fmla="*/ 2147483646 h 810"/>
                  <a:gd name="T28" fmla="*/ 2147483646 w 808"/>
                  <a:gd name="T29" fmla="*/ 2147483646 h 810"/>
                  <a:gd name="T30" fmla="*/ 2147483646 w 808"/>
                  <a:gd name="T31" fmla="*/ 2147483646 h 810"/>
                  <a:gd name="T32" fmla="*/ 2147483646 w 808"/>
                  <a:gd name="T33" fmla="*/ 2147483646 h 810"/>
                  <a:gd name="T34" fmla="*/ 2147483646 w 808"/>
                  <a:gd name="T35" fmla="*/ 2147483646 h 810"/>
                  <a:gd name="T36" fmla="*/ 2147483646 w 808"/>
                  <a:gd name="T37" fmla="*/ 2147483646 h 810"/>
                  <a:gd name="T38" fmla="*/ 2147483646 w 808"/>
                  <a:gd name="T39" fmla="*/ 2147483646 h 810"/>
                  <a:gd name="T40" fmla="*/ 2147483646 w 808"/>
                  <a:gd name="T41" fmla="*/ 2147483646 h 810"/>
                  <a:gd name="T42" fmla="*/ 2147483646 w 808"/>
                  <a:gd name="T43" fmla="*/ 2147483646 h 810"/>
                  <a:gd name="T44" fmla="*/ 2147483646 w 808"/>
                  <a:gd name="T45" fmla="*/ 2147483646 h 810"/>
                  <a:gd name="T46" fmla="*/ 2147483646 w 808"/>
                  <a:gd name="T47" fmla="*/ 2147483646 h 810"/>
                  <a:gd name="T48" fmla="*/ 2147483646 w 808"/>
                  <a:gd name="T49" fmla="*/ 2147483646 h 810"/>
                  <a:gd name="T50" fmla="*/ 2147483646 w 808"/>
                  <a:gd name="T51" fmla="*/ 2147483646 h 810"/>
                  <a:gd name="T52" fmla="*/ 2147483646 w 808"/>
                  <a:gd name="T53" fmla="*/ 2147483646 h 810"/>
                  <a:gd name="T54" fmla="*/ 2147483646 w 808"/>
                  <a:gd name="T55" fmla="*/ 2147483646 h 810"/>
                  <a:gd name="T56" fmla="*/ 2147483646 w 808"/>
                  <a:gd name="T57" fmla="*/ 2147483646 h 810"/>
                  <a:gd name="T58" fmla="*/ 2147483646 w 808"/>
                  <a:gd name="T59" fmla="*/ 2147483646 h 810"/>
                  <a:gd name="T60" fmla="*/ 2147483646 w 808"/>
                  <a:gd name="T61" fmla="*/ 2147483646 h 810"/>
                  <a:gd name="T62" fmla="*/ 2147483646 w 808"/>
                  <a:gd name="T63" fmla="*/ 2147483646 h 810"/>
                  <a:gd name="T64" fmla="*/ 2147483646 w 808"/>
                  <a:gd name="T65" fmla="*/ 2147483646 h 810"/>
                  <a:gd name="T66" fmla="*/ 2147483646 w 808"/>
                  <a:gd name="T67" fmla="*/ 2147483646 h 810"/>
                  <a:gd name="T68" fmla="*/ 2147483646 w 808"/>
                  <a:gd name="T69" fmla="*/ 2147483646 h 810"/>
                  <a:gd name="T70" fmla="*/ 2147483646 w 808"/>
                  <a:gd name="T71" fmla="*/ 2147483646 h 810"/>
                  <a:gd name="T72" fmla="*/ 2147483646 w 808"/>
                  <a:gd name="T73" fmla="*/ 2147483646 h 810"/>
                  <a:gd name="T74" fmla="*/ 2147483646 w 808"/>
                  <a:gd name="T75" fmla="*/ 0 h 810"/>
                  <a:gd name="T76" fmla="*/ 2147483646 w 808"/>
                  <a:gd name="T77" fmla="*/ 2147483646 h 810"/>
                  <a:gd name="T78" fmla="*/ 2147483646 w 808"/>
                  <a:gd name="T79" fmla="*/ 2147483646 h 810"/>
                  <a:gd name="T80" fmla="*/ 2147483646 w 808"/>
                  <a:gd name="T81" fmla="*/ 2147483646 h 810"/>
                  <a:gd name="T82" fmla="*/ 2147483646 w 808"/>
                  <a:gd name="T83" fmla="*/ 2147483646 h 810"/>
                  <a:gd name="T84" fmla="*/ 2147483646 w 808"/>
                  <a:gd name="T85" fmla="*/ 2147483646 h 810"/>
                  <a:gd name="T86" fmla="*/ 2147483646 w 808"/>
                  <a:gd name="T87" fmla="*/ 2147483646 h 810"/>
                  <a:gd name="T88" fmla="*/ 2147483646 w 808"/>
                  <a:gd name="T89" fmla="*/ 2147483646 h 810"/>
                  <a:gd name="T90" fmla="*/ 2147483646 w 808"/>
                  <a:gd name="T91" fmla="*/ 2147483646 h 810"/>
                  <a:gd name="T92" fmla="*/ 2147483646 w 808"/>
                  <a:gd name="T93" fmla="*/ 2147483646 h 810"/>
                  <a:gd name="T94" fmla="*/ 2147483646 w 808"/>
                  <a:gd name="T95" fmla="*/ 2147483646 h 810"/>
                  <a:gd name="T96" fmla="*/ 2147483646 w 808"/>
                  <a:gd name="T97" fmla="*/ 2147483646 h 810"/>
                  <a:gd name="T98" fmla="*/ 2147483646 w 808"/>
                  <a:gd name="T99" fmla="*/ 2147483646 h 810"/>
                  <a:gd name="T100" fmla="*/ 2147483646 w 808"/>
                  <a:gd name="T101" fmla="*/ 2147483646 h 810"/>
                  <a:gd name="T102" fmla="*/ 2147483646 w 808"/>
                  <a:gd name="T103" fmla="*/ 2147483646 h 810"/>
                  <a:gd name="T104" fmla="*/ 2147483646 w 808"/>
                  <a:gd name="T105" fmla="*/ 2147483646 h 810"/>
                  <a:gd name="T106" fmla="*/ 2147483646 w 808"/>
                  <a:gd name="T107" fmla="*/ 2147483646 h 810"/>
                  <a:gd name="T108" fmla="*/ 2147483646 w 808"/>
                  <a:gd name="T109" fmla="*/ 2147483646 h 810"/>
                  <a:gd name="T110" fmla="*/ 2147483646 w 808"/>
                  <a:gd name="T111" fmla="*/ 2147483646 h 810"/>
                  <a:gd name="T112" fmla="*/ 2147483646 w 808"/>
                  <a:gd name="T113" fmla="*/ 2147483646 h 810"/>
                  <a:gd name="T114" fmla="*/ 2147483646 w 808"/>
                  <a:gd name="T115" fmla="*/ 2147483646 h 810"/>
                  <a:gd name="T116" fmla="*/ 2147483646 w 808"/>
                  <a:gd name="T117" fmla="*/ 2147483646 h 810"/>
                  <a:gd name="T118" fmla="*/ 2147483646 w 808"/>
                  <a:gd name="T119" fmla="*/ 2147483646 h 810"/>
                  <a:gd name="T120" fmla="*/ 2147483646 w 808"/>
                  <a:gd name="T121" fmla="*/ 2147483646 h 810"/>
                  <a:gd name="T122" fmla="*/ 2147483646 w 808"/>
                  <a:gd name="T123" fmla="*/ 2147483646 h 81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808"/>
                  <a:gd name="T187" fmla="*/ 0 h 810"/>
                  <a:gd name="T188" fmla="*/ 808 w 808"/>
                  <a:gd name="T189" fmla="*/ 810 h 81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808" h="810">
                    <a:moveTo>
                      <a:pt x="651" y="726"/>
                    </a:moveTo>
                    <a:lnTo>
                      <a:pt x="587" y="691"/>
                    </a:lnTo>
                    <a:lnTo>
                      <a:pt x="565" y="704"/>
                    </a:lnTo>
                    <a:lnTo>
                      <a:pt x="553" y="710"/>
                    </a:lnTo>
                    <a:lnTo>
                      <a:pt x="542" y="716"/>
                    </a:lnTo>
                    <a:lnTo>
                      <a:pt x="535" y="789"/>
                    </a:lnTo>
                    <a:lnTo>
                      <a:pt x="522" y="794"/>
                    </a:lnTo>
                    <a:lnTo>
                      <a:pt x="509" y="797"/>
                    </a:lnTo>
                    <a:lnTo>
                      <a:pt x="462" y="739"/>
                    </a:lnTo>
                    <a:lnTo>
                      <a:pt x="450" y="741"/>
                    </a:lnTo>
                    <a:lnTo>
                      <a:pt x="437" y="743"/>
                    </a:lnTo>
                    <a:lnTo>
                      <a:pt x="425" y="744"/>
                    </a:lnTo>
                    <a:lnTo>
                      <a:pt x="412" y="744"/>
                    </a:lnTo>
                    <a:lnTo>
                      <a:pt x="378" y="810"/>
                    </a:lnTo>
                    <a:lnTo>
                      <a:pt x="364" y="809"/>
                    </a:lnTo>
                    <a:lnTo>
                      <a:pt x="351" y="807"/>
                    </a:lnTo>
                    <a:lnTo>
                      <a:pt x="329" y="736"/>
                    </a:lnTo>
                    <a:lnTo>
                      <a:pt x="317" y="733"/>
                    </a:lnTo>
                    <a:lnTo>
                      <a:pt x="304" y="730"/>
                    </a:lnTo>
                    <a:lnTo>
                      <a:pt x="292" y="726"/>
                    </a:lnTo>
                    <a:lnTo>
                      <a:pt x="280" y="721"/>
                    </a:lnTo>
                    <a:lnTo>
                      <a:pt x="225" y="769"/>
                    </a:lnTo>
                    <a:lnTo>
                      <a:pt x="212" y="763"/>
                    </a:lnTo>
                    <a:lnTo>
                      <a:pt x="199" y="755"/>
                    </a:lnTo>
                    <a:lnTo>
                      <a:pt x="207" y="683"/>
                    </a:lnTo>
                    <a:lnTo>
                      <a:pt x="197" y="675"/>
                    </a:lnTo>
                    <a:lnTo>
                      <a:pt x="187" y="667"/>
                    </a:lnTo>
                    <a:lnTo>
                      <a:pt x="177" y="658"/>
                    </a:lnTo>
                    <a:lnTo>
                      <a:pt x="168" y="650"/>
                    </a:lnTo>
                    <a:lnTo>
                      <a:pt x="99" y="672"/>
                    </a:lnTo>
                    <a:lnTo>
                      <a:pt x="90" y="661"/>
                    </a:lnTo>
                    <a:lnTo>
                      <a:pt x="81" y="649"/>
                    </a:lnTo>
                    <a:lnTo>
                      <a:pt x="116" y="586"/>
                    </a:lnTo>
                    <a:lnTo>
                      <a:pt x="103" y="563"/>
                    </a:lnTo>
                    <a:lnTo>
                      <a:pt x="97" y="552"/>
                    </a:lnTo>
                    <a:lnTo>
                      <a:pt x="92" y="540"/>
                    </a:lnTo>
                    <a:lnTo>
                      <a:pt x="20" y="534"/>
                    </a:lnTo>
                    <a:lnTo>
                      <a:pt x="16" y="521"/>
                    </a:lnTo>
                    <a:lnTo>
                      <a:pt x="12" y="507"/>
                    </a:lnTo>
                    <a:lnTo>
                      <a:pt x="67" y="461"/>
                    </a:lnTo>
                    <a:lnTo>
                      <a:pt x="65" y="449"/>
                    </a:lnTo>
                    <a:lnTo>
                      <a:pt x="64" y="436"/>
                    </a:lnTo>
                    <a:lnTo>
                      <a:pt x="63" y="423"/>
                    </a:lnTo>
                    <a:lnTo>
                      <a:pt x="62" y="410"/>
                    </a:lnTo>
                    <a:lnTo>
                      <a:pt x="0" y="378"/>
                    </a:lnTo>
                    <a:lnTo>
                      <a:pt x="1" y="362"/>
                    </a:lnTo>
                    <a:lnTo>
                      <a:pt x="3" y="348"/>
                    </a:lnTo>
                    <a:lnTo>
                      <a:pt x="70" y="328"/>
                    </a:lnTo>
                    <a:lnTo>
                      <a:pt x="73" y="316"/>
                    </a:lnTo>
                    <a:lnTo>
                      <a:pt x="78" y="303"/>
                    </a:lnTo>
                    <a:lnTo>
                      <a:pt x="82" y="291"/>
                    </a:lnTo>
                    <a:lnTo>
                      <a:pt x="86" y="278"/>
                    </a:lnTo>
                    <a:lnTo>
                      <a:pt x="41" y="225"/>
                    </a:lnTo>
                    <a:lnTo>
                      <a:pt x="48" y="212"/>
                    </a:lnTo>
                    <a:lnTo>
                      <a:pt x="55" y="199"/>
                    </a:lnTo>
                    <a:lnTo>
                      <a:pt x="125" y="206"/>
                    </a:lnTo>
                    <a:lnTo>
                      <a:pt x="132" y="196"/>
                    </a:lnTo>
                    <a:lnTo>
                      <a:pt x="140" y="186"/>
                    </a:lnTo>
                    <a:lnTo>
                      <a:pt x="148" y="175"/>
                    </a:lnTo>
                    <a:lnTo>
                      <a:pt x="157" y="166"/>
                    </a:lnTo>
                    <a:lnTo>
                      <a:pt x="136" y="101"/>
                    </a:lnTo>
                    <a:lnTo>
                      <a:pt x="148" y="91"/>
                    </a:lnTo>
                    <a:lnTo>
                      <a:pt x="160" y="80"/>
                    </a:lnTo>
                    <a:lnTo>
                      <a:pt x="221" y="114"/>
                    </a:lnTo>
                    <a:lnTo>
                      <a:pt x="243" y="101"/>
                    </a:lnTo>
                    <a:lnTo>
                      <a:pt x="255" y="95"/>
                    </a:lnTo>
                    <a:lnTo>
                      <a:pt x="266" y="90"/>
                    </a:lnTo>
                    <a:lnTo>
                      <a:pt x="272" y="21"/>
                    </a:lnTo>
                    <a:lnTo>
                      <a:pt x="287" y="16"/>
                    </a:lnTo>
                    <a:lnTo>
                      <a:pt x="302" y="12"/>
                    </a:lnTo>
                    <a:lnTo>
                      <a:pt x="345" y="65"/>
                    </a:lnTo>
                    <a:lnTo>
                      <a:pt x="358" y="63"/>
                    </a:lnTo>
                    <a:lnTo>
                      <a:pt x="371" y="62"/>
                    </a:lnTo>
                    <a:lnTo>
                      <a:pt x="383" y="61"/>
                    </a:lnTo>
                    <a:lnTo>
                      <a:pt x="396" y="60"/>
                    </a:lnTo>
                    <a:lnTo>
                      <a:pt x="427" y="0"/>
                    </a:lnTo>
                    <a:lnTo>
                      <a:pt x="443" y="1"/>
                    </a:lnTo>
                    <a:lnTo>
                      <a:pt x="459" y="3"/>
                    </a:lnTo>
                    <a:lnTo>
                      <a:pt x="479" y="68"/>
                    </a:lnTo>
                    <a:lnTo>
                      <a:pt x="491" y="71"/>
                    </a:lnTo>
                    <a:lnTo>
                      <a:pt x="503" y="75"/>
                    </a:lnTo>
                    <a:lnTo>
                      <a:pt x="515" y="78"/>
                    </a:lnTo>
                    <a:lnTo>
                      <a:pt x="527" y="83"/>
                    </a:lnTo>
                    <a:lnTo>
                      <a:pt x="579" y="39"/>
                    </a:lnTo>
                    <a:lnTo>
                      <a:pt x="593" y="46"/>
                    </a:lnTo>
                    <a:lnTo>
                      <a:pt x="607" y="54"/>
                    </a:lnTo>
                    <a:lnTo>
                      <a:pt x="599" y="122"/>
                    </a:lnTo>
                    <a:lnTo>
                      <a:pt x="611" y="130"/>
                    </a:lnTo>
                    <a:lnTo>
                      <a:pt x="621" y="138"/>
                    </a:lnTo>
                    <a:lnTo>
                      <a:pt x="630" y="146"/>
                    </a:lnTo>
                    <a:lnTo>
                      <a:pt x="640" y="155"/>
                    </a:lnTo>
                    <a:lnTo>
                      <a:pt x="705" y="134"/>
                    </a:lnTo>
                    <a:lnTo>
                      <a:pt x="715" y="146"/>
                    </a:lnTo>
                    <a:lnTo>
                      <a:pt x="725" y="158"/>
                    </a:lnTo>
                    <a:lnTo>
                      <a:pt x="692" y="219"/>
                    </a:lnTo>
                    <a:lnTo>
                      <a:pt x="705" y="241"/>
                    </a:lnTo>
                    <a:lnTo>
                      <a:pt x="710" y="252"/>
                    </a:lnTo>
                    <a:lnTo>
                      <a:pt x="716" y="264"/>
                    </a:lnTo>
                    <a:lnTo>
                      <a:pt x="786" y="270"/>
                    </a:lnTo>
                    <a:lnTo>
                      <a:pt x="791" y="285"/>
                    </a:lnTo>
                    <a:lnTo>
                      <a:pt x="795" y="300"/>
                    </a:lnTo>
                    <a:lnTo>
                      <a:pt x="740" y="343"/>
                    </a:lnTo>
                    <a:lnTo>
                      <a:pt x="742" y="356"/>
                    </a:lnTo>
                    <a:lnTo>
                      <a:pt x="744" y="368"/>
                    </a:lnTo>
                    <a:lnTo>
                      <a:pt x="745" y="382"/>
                    </a:lnTo>
                    <a:lnTo>
                      <a:pt x="745" y="395"/>
                    </a:lnTo>
                    <a:lnTo>
                      <a:pt x="808" y="427"/>
                    </a:lnTo>
                    <a:lnTo>
                      <a:pt x="807" y="442"/>
                    </a:lnTo>
                    <a:lnTo>
                      <a:pt x="805" y="457"/>
                    </a:lnTo>
                    <a:lnTo>
                      <a:pt x="737" y="477"/>
                    </a:lnTo>
                    <a:lnTo>
                      <a:pt x="734" y="490"/>
                    </a:lnTo>
                    <a:lnTo>
                      <a:pt x="730" y="502"/>
                    </a:lnTo>
                    <a:lnTo>
                      <a:pt x="726" y="514"/>
                    </a:lnTo>
                    <a:lnTo>
                      <a:pt x="722" y="526"/>
                    </a:lnTo>
                    <a:lnTo>
                      <a:pt x="769" y="582"/>
                    </a:lnTo>
                    <a:lnTo>
                      <a:pt x="762" y="595"/>
                    </a:lnTo>
                    <a:lnTo>
                      <a:pt x="756" y="607"/>
                    </a:lnTo>
                    <a:lnTo>
                      <a:pt x="683" y="599"/>
                    </a:lnTo>
                    <a:lnTo>
                      <a:pt x="676" y="609"/>
                    </a:lnTo>
                    <a:lnTo>
                      <a:pt x="668" y="620"/>
                    </a:lnTo>
                    <a:lnTo>
                      <a:pt x="659" y="629"/>
                    </a:lnTo>
                    <a:lnTo>
                      <a:pt x="651" y="639"/>
                    </a:lnTo>
                    <a:lnTo>
                      <a:pt x="673" y="709"/>
                    </a:lnTo>
                    <a:lnTo>
                      <a:pt x="662" y="718"/>
                    </a:lnTo>
                    <a:lnTo>
                      <a:pt x="651" y="726"/>
                    </a:lnTo>
                    <a:close/>
                  </a:path>
                </a:pathLst>
              </a:custGeom>
              <a:solidFill>
                <a:srgbClr val="A9A9A9"/>
              </a:solidFill>
              <a:ln w="3175" cap="flat" cmpd="sng">
                <a:solidFill>
                  <a:srgbClr val="FF0000"/>
                </a:solidFill>
                <a:bevel/>
                <a:headEnd/>
                <a:tailEnd/>
              </a:ln>
            </p:spPr>
            <p:txBody>
              <a:bodyPr lIns="0" rIns="0" anchor="ctr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63" name="Oval 9"/>
              <p:cNvSpPr>
                <a:spLocks noChangeArrowheads="1"/>
              </p:cNvSpPr>
              <p:nvPr/>
            </p:nvSpPr>
            <p:spPr bwMode="auto">
              <a:xfrm>
                <a:off x="239498" y="319611"/>
                <a:ext cx="1596652" cy="143824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>
                  <a:buFont typeface="Arial" charset="0"/>
                  <a:buNone/>
                </a:pPr>
                <a:r>
                  <a:rPr lang="zh-CN" altLang="en-US" sz="1400" b="1" i="1" dirty="0" smtClean="0">
                    <a:solidFill>
                      <a:srgbClr val="FF0000"/>
                    </a:solidFill>
                    <a:latin typeface="Calibri" charset="0"/>
                    <a:ea typeface="微软雅黑" charset="0"/>
                    <a:cs typeface="微软雅黑" charset="0"/>
                    <a:sym typeface="Calibri" charset="0"/>
                  </a:rPr>
                  <a:t>赋能商家主动优化</a:t>
                </a:r>
                <a:endParaRPr lang="en-US" sz="1400" b="1" i="1" dirty="0">
                  <a:solidFill>
                    <a:srgbClr val="FF0000"/>
                  </a:solidFill>
                  <a:latin typeface="Calibri" charset="0"/>
                  <a:ea typeface="微软雅黑" charset="0"/>
                  <a:cs typeface="微软雅黑" charset="0"/>
                  <a:sym typeface="Calibri" charset="0"/>
                </a:endParaRPr>
              </a:p>
            </p:txBody>
          </p:sp>
        </p:grpSp>
      </p:grpSp>
      <p:sp>
        <p:nvSpPr>
          <p:cNvPr id="36" name="文本框 35"/>
          <p:cNvSpPr txBox="1"/>
          <p:nvPr/>
        </p:nvSpPr>
        <p:spPr>
          <a:xfrm>
            <a:off x="539552" y="13407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MT</a:t>
            </a:r>
            <a:r>
              <a:rPr kumimoji="1" lang="zh-CN" altLang="en-US" dirty="0" smtClean="0"/>
              <a:t>搜索广告位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4305084"/>
      </p:ext>
    </p:extLst>
  </p:cSld>
  <p:clrMapOvr>
    <a:masterClrMapping/>
  </p:clrMapOvr>
  <p:transition xmlns:p14="http://schemas.microsoft.com/office/powerpoint/2010/main" advTm="252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/>
          <p:cNvCxnSpPr/>
          <p:nvPr/>
        </p:nvCxnSpPr>
        <p:spPr>
          <a:xfrm>
            <a:off x="16539" y="611520"/>
            <a:ext cx="980004" cy="0"/>
          </a:xfrm>
          <a:prstGeom prst="line">
            <a:avLst/>
          </a:prstGeom>
          <a:ln w="38100" cmpd="sng">
            <a:solidFill>
              <a:srgbClr val="6FD0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996543" y="611520"/>
            <a:ext cx="8163996" cy="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11042" y="611522"/>
            <a:ext cx="984017" cy="1411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31" y="611522"/>
            <a:ext cx="984017" cy="141116"/>
          </a:xfrm>
          <a:prstGeom prst="rect">
            <a:avLst/>
          </a:prstGeom>
          <a:solidFill>
            <a:srgbClr val="6FD06E"/>
          </a:solidFill>
          <a:ln>
            <a:solidFill>
              <a:srgbClr val="6FD0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5865" y="109762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2862"/>
            <a:ext cx="1835696" cy="51231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145864" y="109762"/>
            <a:ext cx="2625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首图优化业务进展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9" name="组 28"/>
          <p:cNvGrpSpPr/>
          <p:nvPr/>
        </p:nvGrpSpPr>
        <p:grpSpPr>
          <a:xfrm>
            <a:off x="1043608" y="908720"/>
            <a:ext cx="5616624" cy="1368152"/>
            <a:chOff x="1187624" y="1772816"/>
            <a:chExt cx="6840760" cy="2005434"/>
          </a:xfrm>
        </p:grpSpPr>
        <p:grpSp>
          <p:nvGrpSpPr>
            <p:cNvPr id="30" name="组合 48"/>
            <p:cNvGrpSpPr>
              <a:grpSpLocks/>
            </p:cNvGrpSpPr>
            <p:nvPr/>
          </p:nvGrpSpPr>
          <p:grpSpPr bwMode="auto">
            <a:xfrm>
              <a:off x="2771801" y="1844824"/>
              <a:ext cx="1872208" cy="1733674"/>
              <a:chOff x="0" y="0"/>
              <a:chExt cx="2628619" cy="2628031"/>
            </a:xfrm>
          </p:grpSpPr>
          <p:sp>
            <p:nvSpPr>
              <p:cNvPr id="57" name="Freeform 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628619" cy="2628031"/>
              </a:xfrm>
              <a:custGeom>
                <a:avLst/>
                <a:gdLst>
                  <a:gd name="T0" fmla="*/ 2147483646 w 1050"/>
                  <a:gd name="T1" fmla="*/ 2147483646 h 1049"/>
                  <a:gd name="T2" fmla="*/ 2147483646 w 1050"/>
                  <a:gd name="T3" fmla="*/ 2147483646 h 1049"/>
                  <a:gd name="T4" fmla="*/ 2147483646 w 1050"/>
                  <a:gd name="T5" fmla="*/ 2147483646 h 1049"/>
                  <a:gd name="T6" fmla="*/ 2147483646 w 1050"/>
                  <a:gd name="T7" fmla="*/ 2147483646 h 1049"/>
                  <a:gd name="T8" fmla="*/ 2147483646 w 1050"/>
                  <a:gd name="T9" fmla="*/ 2147483646 h 1049"/>
                  <a:gd name="T10" fmla="*/ 2147483646 w 1050"/>
                  <a:gd name="T11" fmla="*/ 2147483646 h 1049"/>
                  <a:gd name="T12" fmla="*/ 2147483646 w 1050"/>
                  <a:gd name="T13" fmla="*/ 2147483646 h 1049"/>
                  <a:gd name="T14" fmla="*/ 2147483646 w 1050"/>
                  <a:gd name="T15" fmla="*/ 2147483646 h 1049"/>
                  <a:gd name="T16" fmla="*/ 2147483646 w 1050"/>
                  <a:gd name="T17" fmla="*/ 2147483646 h 1049"/>
                  <a:gd name="T18" fmla="*/ 2147483646 w 1050"/>
                  <a:gd name="T19" fmla="*/ 2147483646 h 1049"/>
                  <a:gd name="T20" fmla="*/ 2147483646 w 1050"/>
                  <a:gd name="T21" fmla="*/ 2147483646 h 1049"/>
                  <a:gd name="T22" fmla="*/ 2147483646 w 1050"/>
                  <a:gd name="T23" fmla="*/ 2147483646 h 1049"/>
                  <a:gd name="T24" fmla="*/ 2147483646 w 1050"/>
                  <a:gd name="T25" fmla="*/ 2147483646 h 1049"/>
                  <a:gd name="T26" fmla="*/ 2147483646 w 1050"/>
                  <a:gd name="T27" fmla="*/ 2147483646 h 1049"/>
                  <a:gd name="T28" fmla="*/ 0 w 1050"/>
                  <a:gd name="T29" fmla="*/ 2147483646 h 1049"/>
                  <a:gd name="T30" fmla="*/ 2147483646 w 1050"/>
                  <a:gd name="T31" fmla="*/ 2147483646 h 1049"/>
                  <a:gd name="T32" fmla="*/ 2147483646 w 1050"/>
                  <a:gd name="T33" fmla="*/ 2147483646 h 1049"/>
                  <a:gd name="T34" fmla="*/ 2147483646 w 1050"/>
                  <a:gd name="T35" fmla="*/ 2147483646 h 1049"/>
                  <a:gd name="T36" fmla="*/ 2147483646 w 1050"/>
                  <a:gd name="T37" fmla="*/ 2147483646 h 1049"/>
                  <a:gd name="T38" fmla="*/ 2147483646 w 1050"/>
                  <a:gd name="T39" fmla="*/ 2147483646 h 1049"/>
                  <a:gd name="T40" fmla="*/ 2147483646 w 1050"/>
                  <a:gd name="T41" fmla="*/ 2147483646 h 1049"/>
                  <a:gd name="T42" fmla="*/ 2147483646 w 1050"/>
                  <a:gd name="T43" fmla="*/ 2147483646 h 1049"/>
                  <a:gd name="T44" fmla="*/ 2147483646 w 1050"/>
                  <a:gd name="T45" fmla="*/ 2147483646 h 1049"/>
                  <a:gd name="T46" fmla="*/ 2147483646 w 1050"/>
                  <a:gd name="T47" fmla="*/ 2147483646 h 1049"/>
                  <a:gd name="T48" fmla="*/ 2147483646 w 1050"/>
                  <a:gd name="T49" fmla="*/ 2147483646 h 1049"/>
                  <a:gd name="T50" fmla="*/ 2147483646 w 1050"/>
                  <a:gd name="T51" fmla="*/ 2147483646 h 1049"/>
                  <a:gd name="T52" fmla="*/ 2147483646 w 1050"/>
                  <a:gd name="T53" fmla="*/ 0 h 1049"/>
                  <a:gd name="T54" fmla="*/ 2147483646 w 1050"/>
                  <a:gd name="T55" fmla="*/ 2147483646 h 1049"/>
                  <a:gd name="T56" fmla="*/ 2147483646 w 1050"/>
                  <a:gd name="T57" fmla="*/ 2147483646 h 1049"/>
                  <a:gd name="T58" fmla="*/ 2147483646 w 1050"/>
                  <a:gd name="T59" fmla="*/ 2147483646 h 1049"/>
                  <a:gd name="T60" fmla="*/ 2147483646 w 1050"/>
                  <a:gd name="T61" fmla="*/ 2147483646 h 1049"/>
                  <a:gd name="T62" fmla="*/ 2147483646 w 1050"/>
                  <a:gd name="T63" fmla="*/ 2147483646 h 1049"/>
                  <a:gd name="T64" fmla="*/ 2147483646 w 1050"/>
                  <a:gd name="T65" fmla="*/ 2147483646 h 1049"/>
                  <a:gd name="T66" fmla="*/ 2147483646 w 1050"/>
                  <a:gd name="T67" fmla="*/ 2147483646 h 1049"/>
                  <a:gd name="T68" fmla="*/ 2147483646 w 1050"/>
                  <a:gd name="T69" fmla="*/ 2147483646 h 1049"/>
                  <a:gd name="T70" fmla="*/ 2147483646 w 1050"/>
                  <a:gd name="T71" fmla="*/ 2147483646 h 1049"/>
                  <a:gd name="T72" fmla="*/ 2147483646 w 1050"/>
                  <a:gd name="T73" fmla="*/ 2147483646 h 1049"/>
                  <a:gd name="T74" fmla="*/ 2147483646 w 1050"/>
                  <a:gd name="T75" fmla="*/ 2147483646 h 1049"/>
                  <a:gd name="T76" fmla="*/ 2147483646 w 1050"/>
                  <a:gd name="T77" fmla="*/ 2147483646 h 1049"/>
                  <a:gd name="T78" fmla="*/ 2147483646 w 1050"/>
                  <a:gd name="T79" fmla="*/ 2147483646 h 1049"/>
                  <a:gd name="T80" fmla="*/ 2147483646 w 1050"/>
                  <a:gd name="T81" fmla="*/ 2147483646 h 1049"/>
                  <a:gd name="T82" fmla="*/ 2147483646 w 1050"/>
                  <a:gd name="T83" fmla="*/ 2147483646 h 1049"/>
                  <a:gd name="T84" fmla="*/ 2147483646 w 1050"/>
                  <a:gd name="T85" fmla="*/ 2147483646 h 1049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50"/>
                  <a:gd name="T130" fmla="*/ 0 h 1049"/>
                  <a:gd name="T131" fmla="*/ 1050 w 1050"/>
                  <a:gd name="T132" fmla="*/ 1049 h 1049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50" h="1049">
                    <a:moveTo>
                      <a:pt x="888" y="911"/>
                    </a:moveTo>
                    <a:lnTo>
                      <a:pt x="820" y="888"/>
                    </a:lnTo>
                    <a:lnTo>
                      <a:pt x="800" y="903"/>
                    </a:lnTo>
                    <a:lnTo>
                      <a:pt x="780" y="917"/>
                    </a:lnTo>
                    <a:lnTo>
                      <a:pt x="781" y="988"/>
                    </a:lnTo>
                    <a:lnTo>
                      <a:pt x="766" y="996"/>
                    </a:lnTo>
                    <a:lnTo>
                      <a:pt x="751" y="1003"/>
                    </a:lnTo>
                    <a:lnTo>
                      <a:pt x="694" y="961"/>
                    </a:lnTo>
                    <a:lnTo>
                      <a:pt x="671" y="969"/>
                    </a:lnTo>
                    <a:lnTo>
                      <a:pt x="658" y="972"/>
                    </a:lnTo>
                    <a:lnTo>
                      <a:pt x="646" y="976"/>
                    </a:lnTo>
                    <a:lnTo>
                      <a:pt x="625" y="1044"/>
                    </a:lnTo>
                    <a:lnTo>
                      <a:pt x="592" y="1049"/>
                    </a:lnTo>
                    <a:lnTo>
                      <a:pt x="551" y="991"/>
                    </a:lnTo>
                    <a:lnTo>
                      <a:pt x="526" y="991"/>
                    </a:lnTo>
                    <a:lnTo>
                      <a:pt x="501" y="991"/>
                    </a:lnTo>
                    <a:lnTo>
                      <a:pt x="460" y="1049"/>
                    </a:lnTo>
                    <a:lnTo>
                      <a:pt x="443" y="1047"/>
                    </a:lnTo>
                    <a:lnTo>
                      <a:pt x="426" y="1044"/>
                    </a:lnTo>
                    <a:lnTo>
                      <a:pt x="405" y="976"/>
                    </a:lnTo>
                    <a:lnTo>
                      <a:pt x="381" y="969"/>
                    </a:lnTo>
                    <a:lnTo>
                      <a:pt x="369" y="965"/>
                    </a:lnTo>
                    <a:lnTo>
                      <a:pt x="358" y="961"/>
                    </a:lnTo>
                    <a:lnTo>
                      <a:pt x="301" y="1003"/>
                    </a:lnTo>
                    <a:lnTo>
                      <a:pt x="286" y="996"/>
                    </a:lnTo>
                    <a:lnTo>
                      <a:pt x="271" y="988"/>
                    </a:lnTo>
                    <a:lnTo>
                      <a:pt x="272" y="917"/>
                    </a:lnTo>
                    <a:lnTo>
                      <a:pt x="252" y="903"/>
                    </a:lnTo>
                    <a:lnTo>
                      <a:pt x="242" y="895"/>
                    </a:lnTo>
                    <a:lnTo>
                      <a:pt x="232" y="888"/>
                    </a:lnTo>
                    <a:lnTo>
                      <a:pt x="164" y="911"/>
                    </a:lnTo>
                    <a:lnTo>
                      <a:pt x="152" y="899"/>
                    </a:lnTo>
                    <a:lnTo>
                      <a:pt x="140" y="886"/>
                    </a:lnTo>
                    <a:lnTo>
                      <a:pt x="163" y="818"/>
                    </a:lnTo>
                    <a:lnTo>
                      <a:pt x="148" y="799"/>
                    </a:lnTo>
                    <a:lnTo>
                      <a:pt x="134" y="778"/>
                    </a:lnTo>
                    <a:lnTo>
                      <a:pt x="63" y="779"/>
                    </a:lnTo>
                    <a:lnTo>
                      <a:pt x="55" y="765"/>
                    </a:lnTo>
                    <a:lnTo>
                      <a:pt x="47" y="750"/>
                    </a:lnTo>
                    <a:lnTo>
                      <a:pt x="90" y="693"/>
                    </a:lnTo>
                    <a:lnTo>
                      <a:pt x="82" y="669"/>
                    </a:lnTo>
                    <a:lnTo>
                      <a:pt x="78" y="657"/>
                    </a:lnTo>
                    <a:lnTo>
                      <a:pt x="75" y="645"/>
                    </a:lnTo>
                    <a:lnTo>
                      <a:pt x="6" y="623"/>
                    </a:lnTo>
                    <a:lnTo>
                      <a:pt x="0" y="590"/>
                    </a:lnTo>
                    <a:lnTo>
                      <a:pt x="60" y="549"/>
                    </a:lnTo>
                    <a:lnTo>
                      <a:pt x="59" y="524"/>
                    </a:lnTo>
                    <a:lnTo>
                      <a:pt x="60" y="500"/>
                    </a:lnTo>
                    <a:lnTo>
                      <a:pt x="0" y="459"/>
                    </a:lnTo>
                    <a:lnTo>
                      <a:pt x="3" y="442"/>
                    </a:lnTo>
                    <a:lnTo>
                      <a:pt x="6" y="426"/>
                    </a:lnTo>
                    <a:lnTo>
                      <a:pt x="75" y="405"/>
                    </a:lnTo>
                    <a:lnTo>
                      <a:pt x="82" y="380"/>
                    </a:lnTo>
                    <a:lnTo>
                      <a:pt x="86" y="368"/>
                    </a:lnTo>
                    <a:lnTo>
                      <a:pt x="90" y="356"/>
                    </a:lnTo>
                    <a:lnTo>
                      <a:pt x="47" y="299"/>
                    </a:lnTo>
                    <a:lnTo>
                      <a:pt x="55" y="284"/>
                    </a:lnTo>
                    <a:lnTo>
                      <a:pt x="63" y="270"/>
                    </a:lnTo>
                    <a:lnTo>
                      <a:pt x="134" y="271"/>
                    </a:lnTo>
                    <a:lnTo>
                      <a:pt x="148" y="250"/>
                    </a:lnTo>
                    <a:lnTo>
                      <a:pt x="155" y="240"/>
                    </a:lnTo>
                    <a:lnTo>
                      <a:pt x="163" y="231"/>
                    </a:lnTo>
                    <a:lnTo>
                      <a:pt x="140" y="163"/>
                    </a:lnTo>
                    <a:lnTo>
                      <a:pt x="152" y="151"/>
                    </a:lnTo>
                    <a:lnTo>
                      <a:pt x="164" y="139"/>
                    </a:lnTo>
                    <a:lnTo>
                      <a:pt x="232" y="162"/>
                    </a:lnTo>
                    <a:lnTo>
                      <a:pt x="252" y="147"/>
                    </a:lnTo>
                    <a:lnTo>
                      <a:pt x="272" y="133"/>
                    </a:lnTo>
                    <a:lnTo>
                      <a:pt x="271" y="61"/>
                    </a:lnTo>
                    <a:lnTo>
                      <a:pt x="286" y="53"/>
                    </a:lnTo>
                    <a:lnTo>
                      <a:pt x="301" y="46"/>
                    </a:lnTo>
                    <a:lnTo>
                      <a:pt x="358" y="88"/>
                    </a:lnTo>
                    <a:lnTo>
                      <a:pt x="381" y="80"/>
                    </a:lnTo>
                    <a:lnTo>
                      <a:pt x="393" y="76"/>
                    </a:lnTo>
                    <a:lnTo>
                      <a:pt x="405" y="73"/>
                    </a:lnTo>
                    <a:lnTo>
                      <a:pt x="426" y="5"/>
                    </a:lnTo>
                    <a:lnTo>
                      <a:pt x="460" y="0"/>
                    </a:lnTo>
                    <a:lnTo>
                      <a:pt x="501" y="58"/>
                    </a:lnTo>
                    <a:lnTo>
                      <a:pt x="526" y="57"/>
                    </a:lnTo>
                    <a:lnTo>
                      <a:pt x="551" y="58"/>
                    </a:lnTo>
                    <a:lnTo>
                      <a:pt x="592" y="0"/>
                    </a:lnTo>
                    <a:lnTo>
                      <a:pt x="608" y="2"/>
                    </a:lnTo>
                    <a:lnTo>
                      <a:pt x="625" y="5"/>
                    </a:lnTo>
                    <a:lnTo>
                      <a:pt x="646" y="73"/>
                    </a:lnTo>
                    <a:lnTo>
                      <a:pt x="671" y="80"/>
                    </a:lnTo>
                    <a:lnTo>
                      <a:pt x="682" y="84"/>
                    </a:lnTo>
                    <a:lnTo>
                      <a:pt x="694" y="88"/>
                    </a:lnTo>
                    <a:lnTo>
                      <a:pt x="751" y="46"/>
                    </a:lnTo>
                    <a:lnTo>
                      <a:pt x="766" y="53"/>
                    </a:lnTo>
                    <a:lnTo>
                      <a:pt x="781" y="61"/>
                    </a:lnTo>
                    <a:lnTo>
                      <a:pt x="780" y="133"/>
                    </a:lnTo>
                    <a:lnTo>
                      <a:pt x="800" y="147"/>
                    </a:lnTo>
                    <a:lnTo>
                      <a:pt x="810" y="155"/>
                    </a:lnTo>
                    <a:lnTo>
                      <a:pt x="820" y="162"/>
                    </a:lnTo>
                    <a:lnTo>
                      <a:pt x="888" y="139"/>
                    </a:lnTo>
                    <a:lnTo>
                      <a:pt x="900" y="151"/>
                    </a:lnTo>
                    <a:lnTo>
                      <a:pt x="912" y="163"/>
                    </a:lnTo>
                    <a:lnTo>
                      <a:pt x="889" y="231"/>
                    </a:lnTo>
                    <a:lnTo>
                      <a:pt x="904" y="250"/>
                    </a:lnTo>
                    <a:lnTo>
                      <a:pt x="918" y="271"/>
                    </a:lnTo>
                    <a:lnTo>
                      <a:pt x="989" y="270"/>
                    </a:lnTo>
                    <a:lnTo>
                      <a:pt x="997" y="284"/>
                    </a:lnTo>
                    <a:lnTo>
                      <a:pt x="1005" y="299"/>
                    </a:lnTo>
                    <a:lnTo>
                      <a:pt x="962" y="356"/>
                    </a:lnTo>
                    <a:lnTo>
                      <a:pt x="970" y="380"/>
                    </a:lnTo>
                    <a:lnTo>
                      <a:pt x="974" y="393"/>
                    </a:lnTo>
                    <a:lnTo>
                      <a:pt x="977" y="405"/>
                    </a:lnTo>
                    <a:lnTo>
                      <a:pt x="1045" y="426"/>
                    </a:lnTo>
                    <a:lnTo>
                      <a:pt x="1050" y="459"/>
                    </a:lnTo>
                    <a:lnTo>
                      <a:pt x="992" y="500"/>
                    </a:lnTo>
                    <a:lnTo>
                      <a:pt x="993" y="524"/>
                    </a:lnTo>
                    <a:lnTo>
                      <a:pt x="992" y="549"/>
                    </a:lnTo>
                    <a:lnTo>
                      <a:pt x="1050" y="590"/>
                    </a:lnTo>
                    <a:lnTo>
                      <a:pt x="1048" y="607"/>
                    </a:lnTo>
                    <a:lnTo>
                      <a:pt x="1045" y="623"/>
                    </a:lnTo>
                    <a:lnTo>
                      <a:pt x="977" y="645"/>
                    </a:lnTo>
                    <a:lnTo>
                      <a:pt x="970" y="669"/>
                    </a:lnTo>
                    <a:lnTo>
                      <a:pt x="966" y="681"/>
                    </a:lnTo>
                    <a:lnTo>
                      <a:pt x="962" y="693"/>
                    </a:lnTo>
                    <a:lnTo>
                      <a:pt x="1005" y="750"/>
                    </a:lnTo>
                    <a:lnTo>
                      <a:pt x="997" y="765"/>
                    </a:lnTo>
                    <a:lnTo>
                      <a:pt x="989" y="779"/>
                    </a:lnTo>
                    <a:lnTo>
                      <a:pt x="918" y="778"/>
                    </a:lnTo>
                    <a:lnTo>
                      <a:pt x="904" y="799"/>
                    </a:lnTo>
                    <a:lnTo>
                      <a:pt x="897" y="809"/>
                    </a:lnTo>
                    <a:lnTo>
                      <a:pt x="889" y="818"/>
                    </a:lnTo>
                    <a:lnTo>
                      <a:pt x="912" y="886"/>
                    </a:lnTo>
                    <a:lnTo>
                      <a:pt x="900" y="899"/>
                    </a:lnTo>
                    <a:lnTo>
                      <a:pt x="888" y="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0" rIns="0" anchor="ctr"/>
              <a:lstStyle/>
              <a:p>
                <a:endParaRPr lang="zh-CN" altLang="en-US"/>
              </a:p>
            </p:txBody>
          </p:sp>
          <p:sp>
            <p:nvSpPr>
              <p:cNvPr id="58" name="Oval 5"/>
              <p:cNvSpPr>
                <a:spLocks noChangeArrowheads="1"/>
              </p:cNvSpPr>
              <p:nvPr/>
            </p:nvSpPr>
            <p:spPr bwMode="auto">
              <a:xfrm>
                <a:off x="406046" y="400615"/>
                <a:ext cx="1821868" cy="1826802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buFont typeface="Arial" charset="0"/>
                  <a:buNone/>
                </a:pPr>
                <a:r>
                  <a:rPr lang="zh-CN" altLang="en-US" sz="1600" b="1" i="1" dirty="0" smtClean="0">
                    <a:solidFill>
                      <a:srgbClr val="5A5959"/>
                    </a:solidFill>
                    <a:latin typeface="Calibri" charset="0"/>
                    <a:ea typeface="微软雅黑" charset="0"/>
                    <a:cs typeface="微软雅黑" charset="0"/>
                    <a:sym typeface="Calibri" charset="0"/>
                  </a:rPr>
                  <a:t>提升门店流量</a:t>
                </a:r>
                <a:endParaRPr lang="en-US" sz="1600" b="1" i="1" dirty="0">
                  <a:solidFill>
                    <a:srgbClr val="5A5959"/>
                  </a:solidFill>
                  <a:latin typeface="Calibri" charset="0"/>
                  <a:ea typeface="微软雅黑" charset="0"/>
                  <a:cs typeface="微软雅黑" charset="0"/>
                  <a:sym typeface="Calibri" charset="0"/>
                </a:endParaRPr>
              </a:p>
            </p:txBody>
          </p:sp>
        </p:grpSp>
        <p:grpSp>
          <p:nvGrpSpPr>
            <p:cNvPr id="31" name="组合 51"/>
            <p:cNvGrpSpPr>
              <a:grpSpLocks/>
            </p:cNvGrpSpPr>
            <p:nvPr/>
          </p:nvGrpSpPr>
          <p:grpSpPr bwMode="auto">
            <a:xfrm>
              <a:off x="4499992" y="2060848"/>
              <a:ext cx="1800200" cy="1645096"/>
              <a:chOff x="0" y="0"/>
              <a:chExt cx="1487948" cy="1487615"/>
            </a:xfrm>
          </p:grpSpPr>
          <p:sp>
            <p:nvSpPr>
              <p:cNvPr id="55" name="Freeform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87948" cy="1487615"/>
              </a:xfrm>
              <a:custGeom>
                <a:avLst/>
                <a:gdLst>
                  <a:gd name="T0" fmla="*/ 2147483646 w 637"/>
                  <a:gd name="T1" fmla="*/ 2147483646 h 638"/>
                  <a:gd name="T2" fmla="*/ 2147483646 w 637"/>
                  <a:gd name="T3" fmla="*/ 2147483646 h 638"/>
                  <a:gd name="T4" fmla="*/ 2147483646 w 637"/>
                  <a:gd name="T5" fmla="*/ 2147483646 h 638"/>
                  <a:gd name="T6" fmla="*/ 2147483646 w 637"/>
                  <a:gd name="T7" fmla="*/ 2147483646 h 638"/>
                  <a:gd name="T8" fmla="*/ 2147483646 w 637"/>
                  <a:gd name="T9" fmla="*/ 2147483646 h 638"/>
                  <a:gd name="T10" fmla="*/ 2147483646 w 637"/>
                  <a:gd name="T11" fmla="*/ 2147483646 h 638"/>
                  <a:gd name="T12" fmla="*/ 2147483646 w 637"/>
                  <a:gd name="T13" fmla="*/ 2147483646 h 638"/>
                  <a:gd name="T14" fmla="*/ 2147483646 w 637"/>
                  <a:gd name="T15" fmla="*/ 2147483646 h 638"/>
                  <a:gd name="T16" fmla="*/ 2147483646 w 637"/>
                  <a:gd name="T17" fmla="*/ 2147483646 h 638"/>
                  <a:gd name="T18" fmla="*/ 2147483646 w 637"/>
                  <a:gd name="T19" fmla="*/ 2147483646 h 638"/>
                  <a:gd name="T20" fmla="*/ 2147483646 w 637"/>
                  <a:gd name="T21" fmla="*/ 2147483646 h 638"/>
                  <a:gd name="T22" fmla="*/ 2147483646 w 637"/>
                  <a:gd name="T23" fmla="*/ 2147483646 h 638"/>
                  <a:gd name="T24" fmla="*/ 2147483646 w 637"/>
                  <a:gd name="T25" fmla="*/ 2147483646 h 638"/>
                  <a:gd name="T26" fmla="*/ 2147483646 w 637"/>
                  <a:gd name="T27" fmla="*/ 2147483646 h 638"/>
                  <a:gd name="T28" fmla="*/ 2147483646 w 637"/>
                  <a:gd name="T29" fmla="*/ 2147483646 h 638"/>
                  <a:gd name="T30" fmla="*/ 2147483646 w 637"/>
                  <a:gd name="T31" fmla="*/ 2147483646 h 638"/>
                  <a:gd name="T32" fmla="*/ 0 w 637"/>
                  <a:gd name="T33" fmla="*/ 2147483646 h 638"/>
                  <a:gd name="T34" fmla="*/ 2147483646 w 637"/>
                  <a:gd name="T35" fmla="*/ 2147483646 h 638"/>
                  <a:gd name="T36" fmla="*/ 2147483646 w 637"/>
                  <a:gd name="T37" fmla="*/ 2147483646 h 638"/>
                  <a:gd name="T38" fmla="*/ 2147483646 w 637"/>
                  <a:gd name="T39" fmla="*/ 2147483646 h 638"/>
                  <a:gd name="T40" fmla="*/ 2147483646 w 637"/>
                  <a:gd name="T41" fmla="*/ 2147483646 h 638"/>
                  <a:gd name="T42" fmla="*/ 2147483646 w 637"/>
                  <a:gd name="T43" fmla="*/ 2147483646 h 638"/>
                  <a:gd name="T44" fmla="*/ 2147483646 w 637"/>
                  <a:gd name="T45" fmla="*/ 2147483646 h 638"/>
                  <a:gd name="T46" fmla="*/ 2147483646 w 637"/>
                  <a:gd name="T47" fmla="*/ 2147483646 h 638"/>
                  <a:gd name="T48" fmla="*/ 2147483646 w 637"/>
                  <a:gd name="T49" fmla="*/ 2147483646 h 638"/>
                  <a:gd name="T50" fmla="*/ 2147483646 w 637"/>
                  <a:gd name="T51" fmla="*/ 2147483646 h 638"/>
                  <a:gd name="T52" fmla="*/ 2147483646 w 637"/>
                  <a:gd name="T53" fmla="*/ 2147483646 h 638"/>
                  <a:gd name="T54" fmla="*/ 2147483646 w 637"/>
                  <a:gd name="T55" fmla="*/ 2147483646 h 638"/>
                  <a:gd name="T56" fmla="*/ 2147483646 w 637"/>
                  <a:gd name="T57" fmla="*/ 2147483646 h 638"/>
                  <a:gd name="T58" fmla="*/ 2147483646 w 637"/>
                  <a:gd name="T59" fmla="*/ 2147483646 h 638"/>
                  <a:gd name="T60" fmla="*/ 2147483646 w 637"/>
                  <a:gd name="T61" fmla="*/ 2147483646 h 638"/>
                  <a:gd name="T62" fmla="*/ 2147483646 w 637"/>
                  <a:gd name="T63" fmla="*/ 2147483646 h 638"/>
                  <a:gd name="T64" fmla="*/ 2147483646 w 637"/>
                  <a:gd name="T65" fmla="*/ 2147483646 h 638"/>
                  <a:gd name="T66" fmla="*/ 2147483646 w 637"/>
                  <a:gd name="T67" fmla="*/ 2147483646 h 638"/>
                  <a:gd name="T68" fmla="*/ 2147483646 w 637"/>
                  <a:gd name="T69" fmla="*/ 2147483646 h 638"/>
                  <a:gd name="T70" fmla="*/ 2147483646 w 637"/>
                  <a:gd name="T71" fmla="*/ 2147483646 h 638"/>
                  <a:gd name="T72" fmla="*/ 2147483646 w 637"/>
                  <a:gd name="T73" fmla="*/ 2147483646 h 638"/>
                  <a:gd name="T74" fmla="*/ 2147483646 w 637"/>
                  <a:gd name="T75" fmla="*/ 2147483646 h 638"/>
                  <a:gd name="T76" fmla="*/ 2147483646 w 637"/>
                  <a:gd name="T77" fmla="*/ 2147483646 h 638"/>
                  <a:gd name="T78" fmla="*/ 2147483646 w 637"/>
                  <a:gd name="T79" fmla="*/ 2147483646 h 638"/>
                  <a:gd name="T80" fmla="*/ 2147483646 w 637"/>
                  <a:gd name="T81" fmla="*/ 2147483646 h 638"/>
                  <a:gd name="T82" fmla="*/ 2147483646 w 637"/>
                  <a:gd name="T83" fmla="*/ 2147483646 h 638"/>
                  <a:gd name="T84" fmla="*/ 2147483646 w 637"/>
                  <a:gd name="T85" fmla="*/ 2147483646 h 638"/>
                  <a:gd name="T86" fmla="*/ 2147483646 w 637"/>
                  <a:gd name="T87" fmla="*/ 2147483646 h 638"/>
                  <a:gd name="T88" fmla="*/ 2147483646 w 637"/>
                  <a:gd name="T89" fmla="*/ 2147483646 h 638"/>
                  <a:gd name="T90" fmla="*/ 2147483646 w 637"/>
                  <a:gd name="T91" fmla="*/ 2147483646 h 638"/>
                  <a:gd name="T92" fmla="*/ 2147483646 w 637"/>
                  <a:gd name="T93" fmla="*/ 2147483646 h 638"/>
                  <a:gd name="T94" fmla="*/ 2147483646 w 637"/>
                  <a:gd name="T95" fmla="*/ 2147483646 h 638"/>
                  <a:gd name="T96" fmla="*/ 2147483646 w 637"/>
                  <a:gd name="T97" fmla="*/ 2147483646 h 638"/>
                  <a:gd name="T98" fmla="*/ 2147483646 w 637"/>
                  <a:gd name="T99" fmla="*/ 2147483646 h 638"/>
                  <a:gd name="T100" fmla="*/ 2147483646 w 637"/>
                  <a:gd name="T101" fmla="*/ 2147483646 h 63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637"/>
                  <a:gd name="T154" fmla="*/ 0 h 638"/>
                  <a:gd name="T155" fmla="*/ 637 w 637"/>
                  <a:gd name="T156" fmla="*/ 638 h 63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637" h="638">
                    <a:moveTo>
                      <a:pt x="496" y="585"/>
                    </a:moveTo>
                    <a:lnTo>
                      <a:pt x="441" y="550"/>
                    </a:lnTo>
                    <a:lnTo>
                      <a:pt x="431" y="555"/>
                    </a:lnTo>
                    <a:lnTo>
                      <a:pt x="420" y="560"/>
                    </a:lnTo>
                    <a:lnTo>
                      <a:pt x="409" y="564"/>
                    </a:lnTo>
                    <a:lnTo>
                      <a:pt x="397" y="568"/>
                    </a:lnTo>
                    <a:lnTo>
                      <a:pt x="382" y="633"/>
                    </a:lnTo>
                    <a:lnTo>
                      <a:pt x="362" y="636"/>
                    </a:lnTo>
                    <a:lnTo>
                      <a:pt x="342" y="638"/>
                    </a:lnTo>
                    <a:lnTo>
                      <a:pt x="312" y="579"/>
                    </a:lnTo>
                    <a:lnTo>
                      <a:pt x="300" y="579"/>
                    </a:lnTo>
                    <a:lnTo>
                      <a:pt x="288" y="577"/>
                    </a:lnTo>
                    <a:lnTo>
                      <a:pt x="275" y="576"/>
                    </a:lnTo>
                    <a:lnTo>
                      <a:pt x="264" y="573"/>
                    </a:lnTo>
                    <a:lnTo>
                      <a:pt x="219" y="622"/>
                    </a:lnTo>
                    <a:lnTo>
                      <a:pt x="209" y="619"/>
                    </a:lnTo>
                    <a:lnTo>
                      <a:pt x="200" y="616"/>
                    </a:lnTo>
                    <a:lnTo>
                      <a:pt x="181" y="608"/>
                    </a:lnTo>
                    <a:lnTo>
                      <a:pt x="184" y="540"/>
                    </a:lnTo>
                    <a:lnTo>
                      <a:pt x="174" y="533"/>
                    </a:lnTo>
                    <a:lnTo>
                      <a:pt x="164" y="526"/>
                    </a:lnTo>
                    <a:lnTo>
                      <a:pt x="155" y="519"/>
                    </a:lnTo>
                    <a:lnTo>
                      <a:pt x="146" y="511"/>
                    </a:lnTo>
                    <a:lnTo>
                      <a:pt x="79" y="531"/>
                    </a:lnTo>
                    <a:lnTo>
                      <a:pt x="67" y="517"/>
                    </a:lnTo>
                    <a:lnTo>
                      <a:pt x="56" y="502"/>
                    </a:lnTo>
                    <a:lnTo>
                      <a:pt x="94" y="443"/>
                    </a:lnTo>
                    <a:lnTo>
                      <a:pt x="89" y="432"/>
                    </a:lnTo>
                    <a:lnTo>
                      <a:pt x="83" y="421"/>
                    </a:lnTo>
                    <a:lnTo>
                      <a:pt x="78" y="410"/>
                    </a:lnTo>
                    <a:lnTo>
                      <a:pt x="74" y="398"/>
                    </a:lnTo>
                    <a:lnTo>
                      <a:pt x="6" y="383"/>
                    </a:lnTo>
                    <a:lnTo>
                      <a:pt x="3" y="364"/>
                    </a:lnTo>
                    <a:lnTo>
                      <a:pt x="0" y="346"/>
                    </a:lnTo>
                    <a:lnTo>
                      <a:pt x="63" y="314"/>
                    </a:lnTo>
                    <a:lnTo>
                      <a:pt x="64" y="301"/>
                    </a:lnTo>
                    <a:lnTo>
                      <a:pt x="65" y="288"/>
                    </a:lnTo>
                    <a:lnTo>
                      <a:pt x="67" y="276"/>
                    </a:lnTo>
                    <a:lnTo>
                      <a:pt x="69" y="264"/>
                    </a:lnTo>
                    <a:lnTo>
                      <a:pt x="17" y="215"/>
                    </a:lnTo>
                    <a:lnTo>
                      <a:pt x="23" y="198"/>
                    </a:lnTo>
                    <a:lnTo>
                      <a:pt x="30" y="182"/>
                    </a:lnTo>
                    <a:lnTo>
                      <a:pt x="102" y="185"/>
                    </a:lnTo>
                    <a:lnTo>
                      <a:pt x="109" y="175"/>
                    </a:lnTo>
                    <a:lnTo>
                      <a:pt x="117" y="165"/>
                    </a:lnTo>
                    <a:lnTo>
                      <a:pt x="124" y="155"/>
                    </a:lnTo>
                    <a:lnTo>
                      <a:pt x="133" y="146"/>
                    </a:lnTo>
                    <a:lnTo>
                      <a:pt x="111" y="76"/>
                    </a:lnTo>
                    <a:lnTo>
                      <a:pt x="124" y="65"/>
                    </a:lnTo>
                    <a:lnTo>
                      <a:pt x="138" y="55"/>
                    </a:lnTo>
                    <a:lnTo>
                      <a:pt x="200" y="94"/>
                    </a:lnTo>
                    <a:lnTo>
                      <a:pt x="211" y="88"/>
                    </a:lnTo>
                    <a:lnTo>
                      <a:pt x="222" y="83"/>
                    </a:lnTo>
                    <a:lnTo>
                      <a:pt x="234" y="79"/>
                    </a:lnTo>
                    <a:lnTo>
                      <a:pt x="246" y="75"/>
                    </a:lnTo>
                    <a:lnTo>
                      <a:pt x="261" y="4"/>
                    </a:lnTo>
                    <a:lnTo>
                      <a:pt x="270" y="3"/>
                    </a:lnTo>
                    <a:lnTo>
                      <a:pt x="279" y="1"/>
                    </a:lnTo>
                    <a:lnTo>
                      <a:pt x="297" y="0"/>
                    </a:lnTo>
                    <a:lnTo>
                      <a:pt x="330" y="64"/>
                    </a:lnTo>
                    <a:lnTo>
                      <a:pt x="343" y="65"/>
                    </a:lnTo>
                    <a:lnTo>
                      <a:pt x="355" y="66"/>
                    </a:lnTo>
                    <a:lnTo>
                      <a:pt x="367" y="68"/>
                    </a:lnTo>
                    <a:lnTo>
                      <a:pt x="379" y="70"/>
                    </a:lnTo>
                    <a:lnTo>
                      <a:pt x="427" y="18"/>
                    </a:lnTo>
                    <a:lnTo>
                      <a:pt x="436" y="21"/>
                    </a:lnTo>
                    <a:lnTo>
                      <a:pt x="444" y="25"/>
                    </a:lnTo>
                    <a:lnTo>
                      <a:pt x="461" y="32"/>
                    </a:lnTo>
                    <a:lnTo>
                      <a:pt x="458" y="103"/>
                    </a:lnTo>
                    <a:lnTo>
                      <a:pt x="468" y="110"/>
                    </a:lnTo>
                    <a:lnTo>
                      <a:pt x="478" y="117"/>
                    </a:lnTo>
                    <a:lnTo>
                      <a:pt x="488" y="125"/>
                    </a:lnTo>
                    <a:lnTo>
                      <a:pt x="497" y="134"/>
                    </a:lnTo>
                    <a:lnTo>
                      <a:pt x="562" y="112"/>
                    </a:lnTo>
                    <a:lnTo>
                      <a:pt x="574" y="128"/>
                    </a:lnTo>
                    <a:lnTo>
                      <a:pt x="579" y="136"/>
                    </a:lnTo>
                    <a:lnTo>
                      <a:pt x="586" y="144"/>
                    </a:lnTo>
                    <a:lnTo>
                      <a:pt x="548" y="201"/>
                    </a:lnTo>
                    <a:lnTo>
                      <a:pt x="551" y="206"/>
                    </a:lnTo>
                    <a:lnTo>
                      <a:pt x="554" y="213"/>
                    </a:lnTo>
                    <a:lnTo>
                      <a:pt x="559" y="224"/>
                    </a:lnTo>
                    <a:lnTo>
                      <a:pt x="563" y="235"/>
                    </a:lnTo>
                    <a:lnTo>
                      <a:pt x="567" y="247"/>
                    </a:lnTo>
                    <a:lnTo>
                      <a:pt x="632" y="261"/>
                    </a:lnTo>
                    <a:lnTo>
                      <a:pt x="635" y="280"/>
                    </a:lnTo>
                    <a:lnTo>
                      <a:pt x="637" y="301"/>
                    </a:lnTo>
                    <a:lnTo>
                      <a:pt x="578" y="332"/>
                    </a:lnTo>
                    <a:lnTo>
                      <a:pt x="577" y="344"/>
                    </a:lnTo>
                    <a:lnTo>
                      <a:pt x="576" y="356"/>
                    </a:lnTo>
                    <a:lnTo>
                      <a:pt x="574" y="367"/>
                    </a:lnTo>
                    <a:lnTo>
                      <a:pt x="571" y="380"/>
                    </a:lnTo>
                    <a:lnTo>
                      <a:pt x="620" y="424"/>
                    </a:lnTo>
                    <a:lnTo>
                      <a:pt x="613" y="443"/>
                    </a:lnTo>
                    <a:lnTo>
                      <a:pt x="604" y="462"/>
                    </a:lnTo>
                    <a:lnTo>
                      <a:pt x="539" y="458"/>
                    </a:lnTo>
                    <a:lnTo>
                      <a:pt x="532" y="469"/>
                    </a:lnTo>
                    <a:lnTo>
                      <a:pt x="525" y="479"/>
                    </a:lnTo>
                    <a:lnTo>
                      <a:pt x="518" y="488"/>
                    </a:lnTo>
                    <a:lnTo>
                      <a:pt x="510" y="497"/>
                    </a:lnTo>
                    <a:lnTo>
                      <a:pt x="529" y="559"/>
                    </a:lnTo>
                    <a:lnTo>
                      <a:pt x="513" y="573"/>
                    </a:lnTo>
                    <a:lnTo>
                      <a:pt x="505" y="579"/>
                    </a:lnTo>
                    <a:lnTo>
                      <a:pt x="496" y="5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0" rIns="0" anchor="ctr"/>
              <a:lstStyle/>
              <a:p>
                <a:endParaRPr lang="zh-CN" altLang="en-US"/>
              </a:p>
            </p:txBody>
          </p:sp>
          <p:sp>
            <p:nvSpPr>
              <p:cNvPr id="56" name="Oval 7"/>
              <p:cNvSpPr>
                <a:spLocks noChangeArrowheads="1"/>
              </p:cNvSpPr>
              <p:nvPr/>
            </p:nvSpPr>
            <p:spPr bwMode="auto">
              <a:xfrm>
                <a:off x="238073" y="297790"/>
                <a:ext cx="1011805" cy="89203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 anchorCtr="1"/>
              <a:lstStyle/>
              <a:p>
                <a:pPr eaLnBrk="1" hangingPunct="1">
                  <a:buFont typeface="Arial" charset="0"/>
                  <a:buNone/>
                </a:pPr>
                <a:r>
                  <a:rPr lang="zh-CN" altLang="en-US" sz="1400" dirty="0" smtClean="0">
                    <a:solidFill>
                      <a:srgbClr val="5A5959"/>
                    </a:solidFill>
                    <a:latin typeface="Calibri" charset="0"/>
                    <a:sym typeface="Calibri" charset="0"/>
                  </a:rPr>
                  <a:t>提升门店销量</a:t>
                </a:r>
                <a:endParaRPr lang="en-US" sz="1400" dirty="0">
                  <a:solidFill>
                    <a:srgbClr val="5A5959"/>
                  </a:solidFill>
                  <a:latin typeface="Calibri" charset="0"/>
                  <a:sym typeface="Calibri" charset="0"/>
                </a:endParaRPr>
              </a:p>
            </p:txBody>
          </p:sp>
        </p:grpSp>
        <p:grpSp>
          <p:nvGrpSpPr>
            <p:cNvPr id="32" name="组合 54"/>
            <p:cNvGrpSpPr>
              <a:grpSpLocks/>
            </p:cNvGrpSpPr>
            <p:nvPr/>
          </p:nvGrpSpPr>
          <p:grpSpPr bwMode="auto">
            <a:xfrm>
              <a:off x="1187624" y="2132856"/>
              <a:ext cx="1728614" cy="1645394"/>
              <a:chOff x="0" y="0"/>
              <a:chExt cx="2075647" cy="2080525"/>
            </a:xfrm>
          </p:grpSpPr>
          <p:sp>
            <p:nvSpPr>
              <p:cNvPr id="39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075647" cy="2080525"/>
              </a:xfrm>
              <a:custGeom>
                <a:avLst/>
                <a:gdLst>
                  <a:gd name="T0" fmla="*/ 2147483646 w 808"/>
                  <a:gd name="T1" fmla="*/ 2147483646 h 810"/>
                  <a:gd name="T2" fmla="*/ 2147483646 w 808"/>
                  <a:gd name="T3" fmla="*/ 2147483646 h 810"/>
                  <a:gd name="T4" fmla="*/ 2147483646 w 808"/>
                  <a:gd name="T5" fmla="*/ 2147483646 h 810"/>
                  <a:gd name="T6" fmla="*/ 2147483646 w 808"/>
                  <a:gd name="T7" fmla="*/ 2147483646 h 810"/>
                  <a:gd name="T8" fmla="*/ 2147483646 w 808"/>
                  <a:gd name="T9" fmla="*/ 2147483646 h 810"/>
                  <a:gd name="T10" fmla="*/ 2147483646 w 808"/>
                  <a:gd name="T11" fmla="*/ 2147483646 h 810"/>
                  <a:gd name="T12" fmla="*/ 2147483646 w 808"/>
                  <a:gd name="T13" fmla="*/ 2147483646 h 810"/>
                  <a:gd name="T14" fmla="*/ 2147483646 w 808"/>
                  <a:gd name="T15" fmla="*/ 2147483646 h 810"/>
                  <a:gd name="T16" fmla="*/ 2147483646 w 808"/>
                  <a:gd name="T17" fmla="*/ 2147483646 h 810"/>
                  <a:gd name="T18" fmla="*/ 2147483646 w 808"/>
                  <a:gd name="T19" fmla="*/ 2147483646 h 810"/>
                  <a:gd name="T20" fmla="*/ 2147483646 w 808"/>
                  <a:gd name="T21" fmla="*/ 2147483646 h 810"/>
                  <a:gd name="T22" fmla="*/ 2147483646 w 808"/>
                  <a:gd name="T23" fmla="*/ 2147483646 h 810"/>
                  <a:gd name="T24" fmla="*/ 2147483646 w 808"/>
                  <a:gd name="T25" fmla="*/ 2147483646 h 810"/>
                  <a:gd name="T26" fmla="*/ 2147483646 w 808"/>
                  <a:gd name="T27" fmla="*/ 2147483646 h 810"/>
                  <a:gd name="T28" fmla="*/ 2147483646 w 808"/>
                  <a:gd name="T29" fmla="*/ 2147483646 h 810"/>
                  <a:gd name="T30" fmla="*/ 2147483646 w 808"/>
                  <a:gd name="T31" fmla="*/ 2147483646 h 810"/>
                  <a:gd name="T32" fmla="*/ 2147483646 w 808"/>
                  <a:gd name="T33" fmla="*/ 2147483646 h 810"/>
                  <a:gd name="T34" fmla="*/ 2147483646 w 808"/>
                  <a:gd name="T35" fmla="*/ 2147483646 h 810"/>
                  <a:gd name="T36" fmla="*/ 2147483646 w 808"/>
                  <a:gd name="T37" fmla="*/ 2147483646 h 810"/>
                  <a:gd name="T38" fmla="*/ 2147483646 w 808"/>
                  <a:gd name="T39" fmla="*/ 2147483646 h 810"/>
                  <a:gd name="T40" fmla="*/ 2147483646 w 808"/>
                  <a:gd name="T41" fmla="*/ 2147483646 h 810"/>
                  <a:gd name="T42" fmla="*/ 2147483646 w 808"/>
                  <a:gd name="T43" fmla="*/ 2147483646 h 810"/>
                  <a:gd name="T44" fmla="*/ 2147483646 w 808"/>
                  <a:gd name="T45" fmla="*/ 2147483646 h 810"/>
                  <a:gd name="T46" fmla="*/ 2147483646 w 808"/>
                  <a:gd name="T47" fmla="*/ 2147483646 h 810"/>
                  <a:gd name="T48" fmla="*/ 2147483646 w 808"/>
                  <a:gd name="T49" fmla="*/ 2147483646 h 810"/>
                  <a:gd name="T50" fmla="*/ 2147483646 w 808"/>
                  <a:gd name="T51" fmla="*/ 2147483646 h 810"/>
                  <a:gd name="T52" fmla="*/ 2147483646 w 808"/>
                  <a:gd name="T53" fmla="*/ 2147483646 h 810"/>
                  <a:gd name="T54" fmla="*/ 2147483646 w 808"/>
                  <a:gd name="T55" fmla="*/ 2147483646 h 810"/>
                  <a:gd name="T56" fmla="*/ 2147483646 w 808"/>
                  <a:gd name="T57" fmla="*/ 2147483646 h 810"/>
                  <a:gd name="T58" fmla="*/ 2147483646 w 808"/>
                  <a:gd name="T59" fmla="*/ 2147483646 h 810"/>
                  <a:gd name="T60" fmla="*/ 2147483646 w 808"/>
                  <a:gd name="T61" fmla="*/ 2147483646 h 810"/>
                  <a:gd name="T62" fmla="*/ 2147483646 w 808"/>
                  <a:gd name="T63" fmla="*/ 2147483646 h 810"/>
                  <a:gd name="T64" fmla="*/ 2147483646 w 808"/>
                  <a:gd name="T65" fmla="*/ 2147483646 h 810"/>
                  <a:gd name="T66" fmla="*/ 2147483646 w 808"/>
                  <a:gd name="T67" fmla="*/ 2147483646 h 810"/>
                  <a:gd name="T68" fmla="*/ 2147483646 w 808"/>
                  <a:gd name="T69" fmla="*/ 2147483646 h 810"/>
                  <a:gd name="T70" fmla="*/ 2147483646 w 808"/>
                  <a:gd name="T71" fmla="*/ 2147483646 h 810"/>
                  <a:gd name="T72" fmla="*/ 2147483646 w 808"/>
                  <a:gd name="T73" fmla="*/ 2147483646 h 810"/>
                  <a:gd name="T74" fmla="*/ 2147483646 w 808"/>
                  <a:gd name="T75" fmla="*/ 0 h 810"/>
                  <a:gd name="T76" fmla="*/ 2147483646 w 808"/>
                  <a:gd name="T77" fmla="*/ 2147483646 h 810"/>
                  <a:gd name="T78" fmla="*/ 2147483646 w 808"/>
                  <a:gd name="T79" fmla="*/ 2147483646 h 810"/>
                  <a:gd name="T80" fmla="*/ 2147483646 w 808"/>
                  <a:gd name="T81" fmla="*/ 2147483646 h 810"/>
                  <a:gd name="T82" fmla="*/ 2147483646 w 808"/>
                  <a:gd name="T83" fmla="*/ 2147483646 h 810"/>
                  <a:gd name="T84" fmla="*/ 2147483646 w 808"/>
                  <a:gd name="T85" fmla="*/ 2147483646 h 810"/>
                  <a:gd name="T86" fmla="*/ 2147483646 w 808"/>
                  <a:gd name="T87" fmla="*/ 2147483646 h 810"/>
                  <a:gd name="T88" fmla="*/ 2147483646 w 808"/>
                  <a:gd name="T89" fmla="*/ 2147483646 h 810"/>
                  <a:gd name="T90" fmla="*/ 2147483646 w 808"/>
                  <a:gd name="T91" fmla="*/ 2147483646 h 810"/>
                  <a:gd name="T92" fmla="*/ 2147483646 w 808"/>
                  <a:gd name="T93" fmla="*/ 2147483646 h 810"/>
                  <a:gd name="T94" fmla="*/ 2147483646 w 808"/>
                  <a:gd name="T95" fmla="*/ 2147483646 h 810"/>
                  <a:gd name="T96" fmla="*/ 2147483646 w 808"/>
                  <a:gd name="T97" fmla="*/ 2147483646 h 810"/>
                  <a:gd name="T98" fmla="*/ 2147483646 w 808"/>
                  <a:gd name="T99" fmla="*/ 2147483646 h 810"/>
                  <a:gd name="T100" fmla="*/ 2147483646 w 808"/>
                  <a:gd name="T101" fmla="*/ 2147483646 h 810"/>
                  <a:gd name="T102" fmla="*/ 2147483646 w 808"/>
                  <a:gd name="T103" fmla="*/ 2147483646 h 810"/>
                  <a:gd name="T104" fmla="*/ 2147483646 w 808"/>
                  <a:gd name="T105" fmla="*/ 2147483646 h 810"/>
                  <a:gd name="T106" fmla="*/ 2147483646 w 808"/>
                  <a:gd name="T107" fmla="*/ 2147483646 h 810"/>
                  <a:gd name="T108" fmla="*/ 2147483646 w 808"/>
                  <a:gd name="T109" fmla="*/ 2147483646 h 810"/>
                  <a:gd name="T110" fmla="*/ 2147483646 w 808"/>
                  <a:gd name="T111" fmla="*/ 2147483646 h 810"/>
                  <a:gd name="T112" fmla="*/ 2147483646 w 808"/>
                  <a:gd name="T113" fmla="*/ 2147483646 h 810"/>
                  <a:gd name="T114" fmla="*/ 2147483646 w 808"/>
                  <a:gd name="T115" fmla="*/ 2147483646 h 810"/>
                  <a:gd name="T116" fmla="*/ 2147483646 w 808"/>
                  <a:gd name="T117" fmla="*/ 2147483646 h 810"/>
                  <a:gd name="T118" fmla="*/ 2147483646 w 808"/>
                  <a:gd name="T119" fmla="*/ 2147483646 h 810"/>
                  <a:gd name="T120" fmla="*/ 2147483646 w 808"/>
                  <a:gd name="T121" fmla="*/ 2147483646 h 810"/>
                  <a:gd name="T122" fmla="*/ 2147483646 w 808"/>
                  <a:gd name="T123" fmla="*/ 2147483646 h 81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808"/>
                  <a:gd name="T187" fmla="*/ 0 h 810"/>
                  <a:gd name="T188" fmla="*/ 808 w 808"/>
                  <a:gd name="T189" fmla="*/ 810 h 81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808" h="810">
                    <a:moveTo>
                      <a:pt x="651" y="726"/>
                    </a:moveTo>
                    <a:lnTo>
                      <a:pt x="587" y="691"/>
                    </a:lnTo>
                    <a:lnTo>
                      <a:pt x="565" y="704"/>
                    </a:lnTo>
                    <a:lnTo>
                      <a:pt x="553" y="710"/>
                    </a:lnTo>
                    <a:lnTo>
                      <a:pt x="542" y="716"/>
                    </a:lnTo>
                    <a:lnTo>
                      <a:pt x="535" y="789"/>
                    </a:lnTo>
                    <a:lnTo>
                      <a:pt x="522" y="794"/>
                    </a:lnTo>
                    <a:lnTo>
                      <a:pt x="509" y="797"/>
                    </a:lnTo>
                    <a:lnTo>
                      <a:pt x="462" y="739"/>
                    </a:lnTo>
                    <a:lnTo>
                      <a:pt x="450" y="741"/>
                    </a:lnTo>
                    <a:lnTo>
                      <a:pt x="437" y="743"/>
                    </a:lnTo>
                    <a:lnTo>
                      <a:pt x="425" y="744"/>
                    </a:lnTo>
                    <a:lnTo>
                      <a:pt x="412" y="744"/>
                    </a:lnTo>
                    <a:lnTo>
                      <a:pt x="378" y="810"/>
                    </a:lnTo>
                    <a:lnTo>
                      <a:pt x="364" y="809"/>
                    </a:lnTo>
                    <a:lnTo>
                      <a:pt x="351" y="807"/>
                    </a:lnTo>
                    <a:lnTo>
                      <a:pt x="329" y="736"/>
                    </a:lnTo>
                    <a:lnTo>
                      <a:pt x="317" y="733"/>
                    </a:lnTo>
                    <a:lnTo>
                      <a:pt x="304" y="730"/>
                    </a:lnTo>
                    <a:lnTo>
                      <a:pt x="292" y="726"/>
                    </a:lnTo>
                    <a:lnTo>
                      <a:pt x="280" y="721"/>
                    </a:lnTo>
                    <a:lnTo>
                      <a:pt x="225" y="769"/>
                    </a:lnTo>
                    <a:lnTo>
                      <a:pt x="212" y="763"/>
                    </a:lnTo>
                    <a:lnTo>
                      <a:pt x="199" y="755"/>
                    </a:lnTo>
                    <a:lnTo>
                      <a:pt x="207" y="683"/>
                    </a:lnTo>
                    <a:lnTo>
                      <a:pt x="197" y="675"/>
                    </a:lnTo>
                    <a:lnTo>
                      <a:pt x="187" y="667"/>
                    </a:lnTo>
                    <a:lnTo>
                      <a:pt x="177" y="658"/>
                    </a:lnTo>
                    <a:lnTo>
                      <a:pt x="168" y="650"/>
                    </a:lnTo>
                    <a:lnTo>
                      <a:pt x="99" y="672"/>
                    </a:lnTo>
                    <a:lnTo>
                      <a:pt x="90" y="661"/>
                    </a:lnTo>
                    <a:lnTo>
                      <a:pt x="81" y="649"/>
                    </a:lnTo>
                    <a:lnTo>
                      <a:pt x="116" y="586"/>
                    </a:lnTo>
                    <a:lnTo>
                      <a:pt x="103" y="563"/>
                    </a:lnTo>
                    <a:lnTo>
                      <a:pt x="97" y="552"/>
                    </a:lnTo>
                    <a:lnTo>
                      <a:pt x="92" y="540"/>
                    </a:lnTo>
                    <a:lnTo>
                      <a:pt x="20" y="534"/>
                    </a:lnTo>
                    <a:lnTo>
                      <a:pt x="16" y="521"/>
                    </a:lnTo>
                    <a:lnTo>
                      <a:pt x="12" y="507"/>
                    </a:lnTo>
                    <a:lnTo>
                      <a:pt x="67" y="461"/>
                    </a:lnTo>
                    <a:lnTo>
                      <a:pt x="65" y="449"/>
                    </a:lnTo>
                    <a:lnTo>
                      <a:pt x="64" y="436"/>
                    </a:lnTo>
                    <a:lnTo>
                      <a:pt x="63" y="423"/>
                    </a:lnTo>
                    <a:lnTo>
                      <a:pt x="62" y="410"/>
                    </a:lnTo>
                    <a:lnTo>
                      <a:pt x="0" y="378"/>
                    </a:lnTo>
                    <a:lnTo>
                      <a:pt x="1" y="362"/>
                    </a:lnTo>
                    <a:lnTo>
                      <a:pt x="3" y="348"/>
                    </a:lnTo>
                    <a:lnTo>
                      <a:pt x="70" y="328"/>
                    </a:lnTo>
                    <a:lnTo>
                      <a:pt x="73" y="316"/>
                    </a:lnTo>
                    <a:lnTo>
                      <a:pt x="78" y="303"/>
                    </a:lnTo>
                    <a:lnTo>
                      <a:pt x="82" y="291"/>
                    </a:lnTo>
                    <a:lnTo>
                      <a:pt x="86" y="278"/>
                    </a:lnTo>
                    <a:lnTo>
                      <a:pt x="41" y="225"/>
                    </a:lnTo>
                    <a:lnTo>
                      <a:pt x="48" y="212"/>
                    </a:lnTo>
                    <a:lnTo>
                      <a:pt x="55" y="199"/>
                    </a:lnTo>
                    <a:lnTo>
                      <a:pt x="125" y="206"/>
                    </a:lnTo>
                    <a:lnTo>
                      <a:pt x="132" y="196"/>
                    </a:lnTo>
                    <a:lnTo>
                      <a:pt x="140" y="186"/>
                    </a:lnTo>
                    <a:lnTo>
                      <a:pt x="148" y="175"/>
                    </a:lnTo>
                    <a:lnTo>
                      <a:pt x="157" y="166"/>
                    </a:lnTo>
                    <a:lnTo>
                      <a:pt x="136" y="101"/>
                    </a:lnTo>
                    <a:lnTo>
                      <a:pt x="148" y="91"/>
                    </a:lnTo>
                    <a:lnTo>
                      <a:pt x="160" y="80"/>
                    </a:lnTo>
                    <a:lnTo>
                      <a:pt x="221" y="114"/>
                    </a:lnTo>
                    <a:lnTo>
                      <a:pt x="243" y="101"/>
                    </a:lnTo>
                    <a:lnTo>
                      <a:pt x="255" y="95"/>
                    </a:lnTo>
                    <a:lnTo>
                      <a:pt x="266" y="90"/>
                    </a:lnTo>
                    <a:lnTo>
                      <a:pt x="272" y="21"/>
                    </a:lnTo>
                    <a:lnTo>
                      <a:pt x="287" y="16"/>
                    </a:lnTo>
                    <a:lnTo>
                      <a:pt x="302" y="12"/>
                    </a:lnTo>
                    <a:lnTo>
                      <a:pt x="345" y="65"/>
                    </a:lnTo>
                    <a:lnTo>
                      <a:pt x="358" y="63"/>
                    </a:lnTo>
                    <a:lnTo>
                      <a:pt x="371" y="62"/>
                    </a:lnTo>
                    <a:lnTo>
                      <a:pt x="383" y="61"/>
                    </a:lnTo>
                    <a:lnTo>
                      <a:pt x="396" y="60"/>
                    </a:lnTo>
                    <a:lnTo>
                      <a:pt x="427" y="0"/>
                    </a:lnTo>
                    <a:lnTo>
                      <a:pt x="443" y="1"/>
                    </a:lnTo>
                    <a:lnTo>
                      <a:pt x="459" y="3"/>
                    </a:lnTo>
                    <a:lnTo>
                      <a:pt x="479" y="68"/>
                    </a:lnTo>
                    <a:lnTo>
                      <a:pt x="491" y="71"/>
                    </a:lnTo>
                    <a:lnTo>
                      <a:pt x="503" y="75"/>
                    </a:lnTo>
                    <a:lnTo>
                      <a:pt x="515" y="78"/>
                    </a:lnTo>
                    <a:lnTo>
                      <a:pt x="527" y="83"/>
                    </a:lnTo>
                    <a:lnTo>
                      <a:pt x="579" y="39"/>
                    </a:lnTo>
                    <a:lnTo>
                      <a:pt x="593" y="46"/>
                    </a:lnTo>
                    <a:lnTo>
                      <a:pt x="607" y="54"/>
                    </a:lnTo>
                    <a:lnTo>
                      <a:pt x="599" y="122"/>
                    </a:lnTo>
                    <a:lnTo>
                      <a:pt x="611" y="130"/>
                    </a:lnTo>
                    <a:lnTo>
                      <a:pt x="621" y="138"/>
                    </a:lnTo>
                    <a:lnTo>
                      <a:pt x="630" y="146"/>
                    </a:lnTo>
                    <a:lnTo>
                      <a:pt x="640" y="155"/>
                    </a:lnTo>
                    <a:lnTo>
                      <a:pt x="705" y="134"/>
                    </a:lnTo>
                    <a:lnTo>
                      <a:pt x="715" y="146"/>
                    </a:lnTo>
                    <a:lnTo>
                      <a:pt x="725" y="158"/>
                    </a:lnTo>
                    <a:lnTo>
                      <a:pt x="692" y="219"/>
                    </a:lnTo>
                    <a:lnTo>
                      <a:pt x="705" y="241"/>
                    </a:lnTo>
                    <a:lnTo>
                      <a:pt x="710" y="252"/>
                    </a:lnTo>
                    <a:lnTo>
                      <a:pt x="716" y="264"/>
                    </a:lnTo>
                    <a:lnTo>
                      <a:pt x="786" y="270"/>
                    </a:lnTo>
                    <a:lnTo>
                      <a:pt x="791" y="285"/>
                    </a:lnTo>
                    <a:lnTo>
                      <a:pt x="795" y="300"/>
                    </a:lnTo>
                    <a:lnTo>
                      <a:pt x="740" y="343"/>
                    </a:lnTo>
                    <a:lnTo>
                      <a:pt x="742" y="356"/>
                    </a:lnTo>
                    <a:lnTo>
                      <a:pt x="744" y="368"/>
                    </a:lnTo>
                    <a:lnTo>
                      <a:pt x="745" y="382"/>
                    </a:lnTo>
                    <a:lnTo>
                      <a:pt x="745" y="395"/>
                    </a:lnTo>
                    <a:lnTo>
                      <a:pt x="808" y="427"/>
                    </a:lnTo>
                    <a:lnTo>
                      <a:pt x="807" y="442"/>
                    </a:lnTo>
                    <a:lnTo>
                      <a:pt x="805" y="457"/>
                    </a:lnTo>
                    <a:lnTo>
                      <a:pt x="737" y="477"/>
                    </a:lnTo>
                    <a:lnTo>
                      <a:pt x="734" y="490"/>
                    </a:lnTo>
                    <a:lnTo>
                      <a:pt x="730" y="502"/>
                    </a:lnTo>
                    <a:lnTo>
                      <a:pt x="726" y="514"/>
                    </a:lnTo>
                    <a:lnTo>
                      <a:pt x="722" y="526"/>
                    </a:lnTo>
                    <a:lnTo>
                      <a:pt x="769" y="582"/>
                    </a:lnTo>
                    <a:lnTo>
                      <a:pt x="762" y="595"/>
                    </a:lnTo>
                    <a:lnTo>
                      <a:pt x="756" y="607"/>
                    </a:lnTo>
                    <a:lnTo>
                      <a:pt x="683" y="599"/>
                    </a:lnTo>
                    <a:lnTo>
                      <a:pt x="676" y="609"/>
                    </a:lnTo>
                    <a:lnTo>
                      <a:pt x="668" y="620"/>
                    </a:lnTo>
                    <a:lnTo>
                      <a:pt x="659" y="629"/>
                    </a:lnTo>
                    <a:lnTo>
                      <a:pt x="651" y="639"/>
                    </a:lnTo>
                    <a:lnTo>
                      <a:pt x="673" y="709"/>
                    </a:lnTo>
                    <a:lnTo>
                      <a:pt x="662" y="718"/>
                    </a:lnTo>
                    <a:lnTo>
                      <a:pt x="651" y="72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0" rIns="0" anchor="ctr"/>
              <a:lstStyle/>
              <a:p>
                <a:endParaRPr lang="zh-CN" altLang="en-US"/>
              </a:p>
            </p:txBody>
          </p:sp>
          <p:sp>
            <p:nvSpPr>
              <p:cNvPr id="41" name="Oval 9"/>
              <p:cNvSpPr>
                <a:spLocks noChangeArrowheads="1"/>
              </p:cNvSpPr>
              <p:nvPr/>
            </p:nvSpPr>
            <p:spPr bwMode="auto">
              <a:xfrm>
                <a:off x="347277" y="349870"/>
                <a:ext cx="1378422" cy="1378114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>
                  <a:buFont typeface="Arial" charset="0"/>
                  <a:buNone/>
                </a:pPr>
                <a:r>
                  <a:rPr lang="zh-CN" altLang="en-US" sz="1400" b="1" i="1" dirty="0" smtClean="0">
                    <a:solidFill>
                      <a:srgbClr val="5A5959"/>
                    </a:solidFill>
                    <a:latin typeface="Calibri" charset="0"/>
                    <a:ea typeface="微软雅黑" charset="0"/>
                    <a:cs typeface="微软雅黑" charset="0"/>
                    <a:sym typeface="Calibri" charset="0"/>
                  </a:rPr>
                  <a:t>提升平台收入</a:t>
                </a:r>
                <a:endParaRPr lang="en-US" sz="1400" b="1" i="1" dirty="0">
                  <a:solidFill>
                    <a:srgbClr val="5A5959"/>
                  </a:solidFill>
                  <a:latin typeface="Calibri" charset="0"/>
                  <a:ea typeface="微软雅黑" charset="0"/>
                  <a:cs typeface="微软雅黑" charset="0"/>
                  <a:sym typeface="Calibri" charset="0"/>
                </a:endParaRPr>
              </a:p>
            </p:txBody>
          </p:sp>
        </p:grpSp>
        <p:grpSp>
          <p:nvGrpSpPr>
            <p:cNvPr id="36" name="组合 61"/>
            <p:cNvGrpSpPr>
              <a:grpSpLocks/>
            </p:cNvGrpSpPr>
            <p:nvPr/>
          </p:nvGrpSpPr>
          <p:grpSpPr bwMode="auto">
            <a:xfrm>
              <a:off x="6156176" y="1772816"/>
              <a:ext cx="1872208" cy="1874962"/>
              <a:chOff x="0" y="0"/>
              <a:chExt cx="2075647" cy="2080525"/>
            </a:xfrm>
          </p:grpSpPr>
          <p:sp>
            <p:nvSpPr>
              <p:cNvPr id="37" name="Freeform 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075647" cy="2080525"/>
              </a:xfrm>
              <a:custGeom>
                <a:avLst/>
                <a:gdLst>
                  <a:gd name="T0" fmla="*/ 2147483646 w 808"/>
                  <a:gd name="T1" fmla="*/ 2147483646 h 810"/>
                  <a:gd name="T2" fmla="*/ 2147483646 w 808"/>
                  <a:gd name="T3" fmla="*/ 2147483646 h 810"/>
                  <a:gd name="T4" fmla="*/ 2147483646 w 808"/>
                  <a:gd name="T5" fmla="*/ 2147483646 h 810"/>
                  <a:gd name="T6" fmla="*/ 2147483646 w 808"/>
                  <a:gd name="T7" fmla="*/ 2147483646 h 810"/>
                  <a:gd name="T8" fmla="*/ 2147483646 w 808"/>
                  <a:gd name="T9" fmla="*/ 2147483646 h 810"/>
                  <a:gd name="T10" fmla="*/ 2147483646 w 808"/>
                  <a:gd name="T11" fmla="*/ 2147483646 h 810"/>
                  <a:gd name="T12" fmla="*/ 2147483646 w 808"/>
                  <a:gd name="T13" fmla="*/ 2147483646 h 810"/>
                  <a:gd name="T14" fmla="*/ 2147483646 w 808"/>
                  <a:gd name="T15" fmla="*/ 2147483646 h 810"/>
                  <a:gd name="T16" fmla="*/ 2147483646 w 808"/>
                  <a:gd name="T17" fmla="*/ 2147483646 h 810"/>
                  <a:gd name="T18" fmla="*/ 2147483646 w 808"/>
                  <a:gd name="T19" fmla="*/ 2147483646 h 810"/>
                  <a:gd name="T20" fmla="*/ 2147483646 w 808"/>
                  <a:gd name="T21" fmla="*/ 2147483646 h 810"/>
                  <a:gd name="T22" fmla="*/ 2147483646 w 808"/>
                  <a:gd name="T23" fmla="*/ 2147483646 h 810"/>
                  <a:gd name="T24" fmla="*/ 2147483646 w 808"/>
                  <a:gd name="T25" fmla="*/ 2147483646 h 810"/>
                  <a:gd name="T26" fmla="*/ 2147483646 w 808"/>
                  <a:gd name="T27" fmla="*/ 2147483646 h 810"/>
                  <a:gd name="T28" fmla="*/ 2147483646 w 808"/>
                  <a:gd name="T29" fmla="*/ 2147483646 h 810"/>
                  <a:gd name="T30" fmla="*/ 2147483646 w 808"/>
                  <a:gd name="T31" fmla="*/ 2147483646 h 810"/>
                  <a:gd name="T32" fmla="*/ 2147483646 w 808"/>
                  <a:gd name="T33" fmla="*/ 2147483646 h 810"/>
                  <a:gd name="T34" fmla="*/ 2147483646 w 808"/>
                  <a:gd name="T35" fmla="*/ 2147483646 h 810"/>
                  <a:gd name="T36" fmla="*/ 2147483646 w 808"/>
                  <a:gd name="T37" fmla="*/ 2147483646 h 810"/>
                  <a:gd name="T38" fmla="*/ 2147483646 w 808"/>
                  <a:gd name="T39" fmla="*/ 2147483646 h 810"/>
                  <a:gd name="T40" fmla="*/ 2147483646 w 808"/>
                  <a:gd name="T41" fmla="*/ 2147483646 h 810"/>
                  <a:gd name="T42" fmla="*/ 2147483646 w 808"/>
                  <a:gd name="T43" fmla="*/ 2147483646 h 810"/>
                  <a:gd name="T44" fmla="*/ 2147483646 w 808"/>
                  <a:gd name="T45" fmla="*/ 2147483646 h 810"/>
                  <a:gd name="T46" fmla="*/ 2147483646 w 808"/>
                  <a:gd name="T47" fmla="*/ 2147483646 h 810"/>
                  <a:gd name="T48" fmla="*/ 2147483646 w 808"/>
                  <a:gd name="T49" fmla="*/ 2147483646 h 810"/>
                  <a:gd name="T50" fmla="*/ 2147483646 w 808"/>
                  <a:gd name="T51" fmla="*/ 2147483646 h 810"/>
                  <a:gd name="T52" fmla="*/ 2147483646 w 808"/>
                  <a:gd name="T53" fmla="*/ 2147483646 h 810"/>
                  <a:gd name="T54" fmla="*/ 2147483646 w 808"/>
                  <a:gd name="T55" fmla="*/ 2147483646 h 810"/>
                  <a:gd name="T56" fmla="*/ 2147483646 w 808"/>
                  <a:gd name="T57" fmla="*/ 2147483646 h 810"/>
                  <a:gd name="T58" fmla="*/ 2147483646 w 808"/>
                  <a:gd name="T59" fmla="*/ 2147483646 h 810"/>
                  <a:gd name="T60" fmla="*/ 2147483646 w 808"/>
                  <a:gd name="T61" fmla="*/ 2147483646 h 810"/>
                  <a:gd name="T62" fmla="*/ 2147483646 w 808"/>
                  <a:gd name="T63" fmla="*/ 2147483646 h 810"/>
                  <a:gd name="T64" fmla="*/ 2147483646 w 808"/>
                  <a:gd name="T65" fmla="*/ 2147483646 h 810"/>
                  <a:gd name="T66" fmla="*/ 2147483646 w 808"/>
                  <a:gd name="T67" fmla="*/ 2147483646 h 810"/>
                  <a:gd name="T68" fmla="*/ 2147483646 w 808"/>
                  <a:gd name="T69" fmla="*/ 2147483646 h 810"/>
                  <a:gd name="T70" fmla="*/ 2147483646 w 808"/>
                  <a:gd name="T71" fmla="*/ 2147483646 h 810"/>
                  <a:gd name="T72" fmla="*/ 2147483646 w 808"/>
                  <a:gd name="T73" fmla="*/ 2147483646 h 810"/>
                  <a:gd name="T74" fmla="*/ 2147483646 w 808"/>
                  <a:gd name="T75" fmla="*/ 0 h 810"/>
                  <a:gd name="T76" fmla="*/ 2147483646 w 808"/>
                  <a:gd name="T77" fmla="*/ 2147483646 h 810"/>
                  <a:gd name="T78" fmla="*/ 2147483646 w 808"/>
                  <a:gd name="T79" fmla="*/ 2147483646 h 810"/>
                  <a:gd name="T80" fmla="*/ 2147483646 w 808"/>
                  <a:gd name="T81" fmla="*/ 2147483646 h 810"/>
                  <a:gd name="T82" fmla="*/ 2147483646 w 808"/>
                  <a:gd name="T83" fmla="*/ 2147483646 h 810"/>
                  <a:gd name="T84" fmla="*/ 2147483646 w 808"/>
                  <a:gd name="T85" fmla="*/ 2147483646 h 810"/>
                  <a:gd name="T86" fmla="*/ 2147483646 w 808"/>
                  <a:gd name="T87" fmla="*/ 2147483646 h 810"/>
                  <a:gd name="T88" fmla="*/ 2147483646 w 808"/>
                  <a:gd name="T89" fmla="*/ 2147483646 h 810"/>
                  <a:gd name="T90" fmla="*/ 2147483646 w 808"/>
                  <a:gd name="T91" fmla="*/ 2147483646 h 810"/>
                  <a:gd name="T92" fmla="*/ 2147483646 w 808"/>
                  <a:gd name="T93" fmla="*/ 2147483646 h 810"/>
                  <a:gd name="T94" fmla="*/ 2147483646 w 808"/>
                  <a:gd name="T95" fmla="*/ 2147483646 h 810"/>
                  <a:gd name="T96" fmla="*/ 2147483646 w 808"/>
                  <a:gd name="T97" fmla="*/ 2147483646 h 810"/>
                  <a:gd name="T98" fmla="*/ 2147483646 w 808"/>
                  <a:gd name="T99" fmla="*/ 2147483646 h 810"/>
                  <a:gd name="T100" fmla="*/ 2147483646 w 808"/>
                  <a:gd name="T101" fmla="*/ 2147483646 h 810"/>
                  <a:gd name="T102" fmla="*/ 2147483646 w 808"/>
                  <a:gd name="T103" fmla="*/ 2147483646 h 810"/>
                  <a:gd name="T104" fmla="*/ 2147483646 w 808"/>
                  <a:gd name="T105" fmla="*/ 2147483646 h 810"/>
                  <a:gd name="T106" fmla="*/ 2147483646 w 808"/>
                  <a:gd name="T107" fmla="*/ 2147483646 h 810"/>
                  <a:gd name="T108" fmla="*/ 2147483646 w 808"/>
                  <a:gd name="T109" fmla="*/ 2147483646 h 810"/>
                  <a:gd name="T110" fmla="*/ 2147483646 w 808"/>
                  <a:gd name="T111" fmla="*/ 2147483646 h 810"/>
                  <a:gd name="T112" fmla="*/ 2147483646 w 808"/>
                  <a:gd name="T113" fmla="*/ 2147483646 h 810"/>
                  <a:gd name="T114" fmla="*/ 2147483646 w 808"/>
                  <a:gd name="T115" fmla="*/ 2147483646 h 810"/>
                  <a:gd name="T116" fmla="*/ 2147483646 w 808"/>
                  <a:gd name="T117" fmla="*/ 2147483646 h 810"/>
                  <a:gd name="T118" fmla="*/ 2147483646 w 808"/>
                  <a:gd name="T119" fmla="*/ 2147483646 h 810"/>
                  <a:gd name="T120" fmla="*/ 2147483646 w 808"/>
                  <a:gd name="T121" fmla="*/ 2147483646 h 810"/>
                  <a:gd name="T122" fmla="*/ 2147483646 w 808"/>
                  <a:gd name="T123" fmla="*/ 2147483646 h 810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808"/>
                  <a:gd name="T187" fmla="*/ 0 h 810"/>
                  <a:gd name="T188" fmla="*/ 808 w 808"/>
                  <a:gd name="T189" fmla="*/ 810 h 810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808" h="810">
                    <a:moveTo>
                      <a:pt x="651" y="726"/>
                    </a:moveTo>
                    <a:lnTo>
                      <a:pt x="587" y="691"/>
                    </a:lnTo>
                    <a:lnTo>
                      <a:pt x="565" y="704"/>
                    </a:lnTo>
                    <a:lnTo>
                      <a:pt x="553" y="710"/>
                    </a:lnTo>
                    <a:lnTo>
                      <a:pt x="542" y="716"/>
                    </a:lnTo>
                    <a:lnTo>
                      <a:pt x="535" y="789"/>
                    </a:lnTo>
                    <a:lnTo>
                      <a:pt x="522" y="794"/>
                    </a:lnTo>
                    <a:lnTo>
                      <a:pt x="509" y="797"/>
                    </a:lnTo>
                    <a:lnTo>
                      <a:pt x="462" y="739"/>
                    </a:lnTo>
                    <a:lnTo>
                      <a:pt x="450" y="741"/>
                    </a:lnTo>
                    <a:lnTo>
                      <a:pt x="437" y="743"/>
                    </a:lnTo>
                    <a:lnTo>
                      <a:pt x="425" y="744"/>
                    </a:lnTo>
                    <a:lnTo>
                      <a:pt x="412" y="744"/>
                    </a:lnTo>
                    <a:lnTo>
                      <a:pt x="378" y="810"/>
                    </a:lnTo>
                    <a:lnTo>
                      <a:pt x="364" y="809"/>
                    </a:lnTo>
                    <a:lnTo>
                      <a:pt x="351" y="807"/>
                    </a:lnTo>
                    <a:lnTo>
                      <a:pt x="329" y="736"/>
                    </a:lnTo>
                    <a:lnTo>
                      <a:pt x="317" y="733"/>
                    </a:lnTo>
                    <a:lnTo>
                      <a:pt x="304" y="730"/>
                    </a:lnTo>
                    <a:lnTo>
                      <a:pt x="292" y="726"/>
                    </a:lnTo>
                    <a:lnTo>
                      <a:pt x="280" y="721"/>
                    </a:lnTo>
                    <a:lnTo>
                      <a:pt x="225" y="769"/>
                    </a:lnTo>
                    <a:lnTo>
                      <a:pt x="212" y="763"/>
                    </a:lnTo>
                    <a:lnTo>
                      <a:pt x="199" y="755"/>
                    </a:lnTo>
                    <a:lnTo>
                      <a:pt x="207" y="683"/>
                    </a:lnTo>
                    <a:lnTo>
                      <a:pt x="197" y="675"/>
                    </a:lnTo>
                    <a:lnTo>
                      <a:pt x="187" y="667"/>
                    </a:lnTo>
                    <a:lnTo>
                      <a:pt x="177" y="658"/>
                    </a:lnTo>
                    <a:lnTo>
                      <a:pt x="168" y="650"/>
                    </a:lnTo>
                    <a:lnTo>
                      <a:pt x="99" y="672"/>
                    </a:lnTo>
                    <a:lnTo>
                      <a:pt x="90" y="661"/>
                    </a:lnTo>
                    <a:lnTo>
                      <a:pt x="81" y="649"/>
                    </a:lnTo>
                    <a:lnTo>
                      <a:pt x="116" y="586"/>
                    </a:lnTo>
                    <a:lnTo>
                      <a:pt x="103" y="563"/>
                    </a:lnTo>
                    <a:lnTo>
                      <a:pt x="97" y="552"/>
                    </a:lnTo>
                    <a:lnTo>
                      <a:pt x="92" y="540"/>
                    </a:lnTo>
                    <a:lnTo>
                      <a:pt x="20" y="534"/>
                    </a:lnTo>
                    <a:lnTo>
                      <a:pt x="16" y="521"/>
                    </a:lnTo>
                    <a:lnTo>
                      <a:pt x="12" y="507"/>
                    </a:lnTo>
                    <a:lnTo>
                      <a:pt x="67" y="461"/>
                    </a:lnTo>
                    <a:lnTo>
                      <a:pt x="65" y="449"/>
                    </a:lnTo>
                    <a:lnTo>
                      <a:pt x="64" y="436"/>
                    </a:lnTo>
                    <a:lnTo>
                      <a:pt x="63" y="423"/>
                    </a:lnTo>
                    <a:lnTo>
                      <a:pt x="62" y="410"/>
                    </a:lnTo>
                    <a:lnTo>
                      <a:pt x="0" y="378"/>
                    </a:lnTo>
                    <a:lnTo>
                      <a:pt x="1" y="362"/>
                    </a:lnTo>
                    <a:lnTo>
                      <a:pt x="3" y="348"/>
                    </a:lnTo>
                    <a:lnTo>
                      <a:pt x="70" y="328"/>
                    </a:lnTo>
                    <a:lnTo>
                      <a:pt x="73" y="316"/>
                    </a:lnTo>
                    <a:lnTo>
                      <a:pt x="78" y="303"/>
                    </a:lnTo>
                    <a:lnTo>
                      <a:pt x="82" y="291"/>
                    </a:lnTo>
                    <a:lnTo>
                      <a:pt x="86" y="278"/>
                    </a:lnTo>
                    <a:lnTo>
                      <a:pt x="41" y="225"/>
                    </a:lnTo>
                    <a:lnTo>
                      <a:pt x="48" y="212"/>
                    </a:lnTo>
                    <a:lnTo>
                      <a:pt x="55" y="199"/>
                    </a:lnTo>
                    <a:lnTo>
                      <a:pt x="125" y="206"/>
                    </a:lnTo>
                    <a:lnTo>
                      <a:pt x="132" y="196"/>
                    </a:lnTo>
                    <a:lnTo>
                      <a:pt x="140" y="186"/>
                    </a:lnTo>
                    <a:lnTo>
                      <a:pt x="148" y="175"/>
                    </a:lnTo>
                    <a:lnTo>
                      <a:pt x="157" y="166"/>
                    </a:lnTo>
                    <a:lnTo>
                      <a:pt x="136" y="101"/>
                    </a:lnTo>
                    <a:lnTo>
                      <a:pt x="148" y="91"/>
                    </a:lnTo>
                    <a:lnTo>
                      <a:pt x="160" y="80"/>
                    </a:lnTo>
                    <a:lnTo>
                      <a:pt x="221" y="114"/>
                    </a:lnTo>
                    <a:lnTo>
                      <a:pt x="243" y="101"/>
                    </a:lnTo>
                    <a:lnTo>
                      <a:pt x="255" y="95"/>
                    </a:lnTo>
                    <a:lnTo>
                      <a:pt x="266" y="90"/>
                    </a:lnTo>
                    <a:lnTo>
                      <a:pt x="272" y="21"/>
                    </a:lnTo>
                    <a:lnTo>
                      <a:pt x="287" y="16"/>
                    </a:lnTo>
                    <a:lnTo>
                      <a:pt x="302" y="12"/>
                    </a:lnTo>
                    <a:lnTo>
                      <a:pt x="345" y="65"/>
                    </a:lnTo>
                    <a:lnTo>
                      <a:pt x="358" y="63"/>
                    </a:lnTo>
                    <a:lnTo>
                      <a:pt x="371" y="62"/>
                    </a:lnTo>
                    <a:lnTo>
                      <a:pt x="383" y="61"/>
                    </a:lnTo>
                    <a:lnTo>
                      <a:pt x="396" y="60"/>
                    </a:lnTo>
                    <a:lnTo>
                      <a:pt x="427" y="0"/>
                    </a:lnTo>
                    <a:lnTo>
                      <a:pt x="443" y="1"/>
                    </a:lnTo>
                    <a:lnTo>
                      <a:pt x="459" y="3"/>
                    </a:lnTo>
                    <a:lnTo>
                      <a:pt x="479" y="68"/>
                    </a:lnTo>
                    <a:lnTo>
                      <a:pt x="491" y="71"/>
                    </a:lnTo>
                    <a:lnTo>
                      <a:pt x="503" y="75"/>
                    </a:lnTo>
                    <a:lnTo>
                      <a:pt x="515" y="78"/>
                    </a:lnTo>
                    <a:lnTo>
                      <a:pt x="527" y="83"/>
                    </a:lnTo>
                    <a:lnTo>
                      <a:pt x="579" y="39"/>
                    </a:lnTo>
                    <a:lnTo>
                      <a:pt x="593" y="46"/>
                    </a:lnTo>
                    <a:lnTo>
                      <a:pt x="607" y="54"/>
                    </a:lnTo>
                    <a:lnTo>
                      <a:pt x="599" y="122"/>
                    </a:lnTo>
                    <a:lnTo>
                      <a:pt x="611" y="130"/>
                    </a:lnTo>
                    <a:lnTo>
                      <a:pt x="621" y="138"/>
                    </a:lnTo>
                    <a:lnTo>
                      <a:pt x="630" y="146"/>
                    </a:lnTo>
                    <a:lnTo>
                      <a:pt x="640" y="155"/>
                    </a:lnTo>
                    <a:lnTo>
                      <a:pt x="705" y="134"/>
                    </a:lnTo>
                    <a:lnTo>
                      <a:pt x="715" y="146"/>
                    </a:lnTo>
                    <a:lnTo>
                      <a:pt x="725" y="158"/>
                    </a:lnTo>
                    <a:lnTo>
                      <a:pt x="692" y="219"/>
                    </a:lnTo>
                    <a:lnTo>
                      <a:pt x="705" y="241"/>
                    </a:lnTo>
                    <a:lnTo>
                      <a:pt x="710" y="252"/>
                    </a:lnTo>
                    <a:lnTo>
                      <a:pt x="716" y="264"/>
                    </a:lnTo>
                    <a:lnTo>
                      <a:pt x="786" y="270"/>
                    </a:lnTo>
                    <a:lnTo>
                      <a:pt x="791" y="285"/>
                    </a:lnTo>
                    <a:lnTo>
                      <a:pt x="795" y="300"/>
                    </a:lnTo>
                    <a:lnTo>
                      <a:pt x="740" y="343"/>
                    </a:lnTo>
                    <a:lnTo>
                      <a:pt x="742" y="356"/>
                    </a:lnTo>
                    <a:lnTo>
                      <a:pt x="744" y="368"/>
                    </a:lnTo>
                    <a:lnTo>
                      <a:pt x="745" y="382"/>
                    </a:lnTo>
                    <a:lnTo>
                      <a:pt x="745" y="395"/>
                    </a:lnTo>
                    <a:lnTo>
                      <a:pt x="808" y="427"/>
                    </a:lnTo>
                    <a:lnTo>
                      <a:pt x="807" y="442"/>
                    </a:lnTo>
                    <a:lnTo>
                      <a:pt x="805" y="457"/>
                    </a:lnTo>
                    <a:lnTo>
                      <a:pt x="737" y="477"/>
                    </a:lnTo>
                    <a:lnTo>
                      <a:pt x="734" y="490"/>
                    </a:lnTo>
                    <a:lnTo>
                      <a:pt x="730" y="502"/>
                    </a:lnTo>
                    <a:lnTo>
                      <a:pt x="726" y="514"/>
                    </a:lnTo>
                    <a:lnTo>
                      <a:pt x="722" y="526"/>
                    </a:lnTo>
                    <a:lnTo>
                      <a:pt x="769" y="582"/>
                    </a:lnTo>
                    <a:lnTo>
                      <a:pt x="762" y="595"/>
                    </a:lnTo>
                    <a:lnTo>
                      <a:pt x="756" y="607"/>
                    </a:lnTo>
                    <a:lnTo>
                      <a:pt x="683" y="599"/>
                    </a:lnTo>
                    <a:lnTo>
                      <a:pt x="676" y="609"/>
                    </a:lnTo>
                    <a:lnTo>
                      <a:pt x="668" y="620"/>
                    </a:lnTo>
                    <a:lnTo>
                      <a:pt x="659" y="629"/>
                    </a:lnTo>
                    <a:lnTo>
                      <a:pt x="651" y="639"/>
                    </a:lnTo>
                    <a:lnTo>
                      <a:pt x="673" y="709"/>
                    </a:lnTo>
                    <a:lnTo>
                      <a:pt x="662" y="718"/>
                    </a:lnTo>
                    <a:lnTo>
                      <a:pt x="651" y="726"/>
                    </a:lnTo>
                    <a:close/>
                  </a:path>
                </a:pathLst>
              </a:custGeom>
              <a:solidFill>
                <a:srgbClr val="A9A9A9"/>
              </a:solidFill>
              <a:ln w="3175" cap="flat" cmpd="sng">
                <a:solidFill>
                  <a:srgbClr val="FF0000"/>
                </a:solidFill>
                <a:bevel/>
                <a:headEnd/>
                <a:tailEnd/>
              </a:ln>
            </p:spPr>
            <p:txBody>
              <a:bodyPr lIns="0" rIns="0" anchor="ctr"/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Oval 9"/>
              <p:cNvSpPr>
                <a:spLocks noChangeArrowheads="1"/>
              </p:cNvSpPr>
              <p:nvPr/>
            </p:nvSpPr>
            <p:spPr bwMode="auto">
              <a:xfrm>
                <a:off x="239498" y="319611"/>
                <a:ext cx="1596652" cy="143824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>
                  <a:buFont typeface="Arial" charset="0"/>
                  <a:buNone/>
                </a:pPr>
                <a:r>
                  <a:rPr lang="zh-CN" altLang="en-US" sz="1400" b="1" i="1" dirty="0" smtClean="0">
                    <a:solidFill>
                      <a:srgbClr val="FF0000"/>
                    </a:solidFill>
                    <a:latin typeface="Calibri" charset="0"/>
                    <a:ea typeface="微软雅黑" charset="0"/>
                    <a:cs typeface="微软雅黑" charset="0"/>
                    <a:sym typeface="Calibri" charset="0"/>
                  </a:rPr>
                  <a:t>赋能商家主动优化</a:t>
                </a:r>
                <a:endParaRPr lang="en-US" sz="1400" b="1" i="1" dirty="0">
                  <a:solidFill>
                    <a:srgbClr val="FF0000"/>
                  </a:solidFill>
                  <a:latin typeface="Calibri" charset="0"/>
                  <a:ea typeface="微软雅黑" charset="0"/>
                  <a:cs typeface="微软雅黑" charset="0"/>
                  <a:sym typeface="Calibri" charset="0"/>
                </a:endParaRPr>
              </a:p>
            </p:txBody>
          </p:sp>
        </p:grpSp>
      </p:grpSp>
      <p:pic>
        <p:nvPicPr>
          <p:cNvPr id="2" name="图片 1" descr="timg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7" y="2276873"/>
            <a:ext cx="504055" cy="504055"/>
          </a:xfrm>
          <a:prstGeom prst="rect">
            <a:avLst/>
          </a:prstGeom>
        </p:spPr>
      </p:pic>
      <p:pic>
        <p:nvPicPr>
          <p:cNvPr id="61" name="图片 60" descr="timg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276872"/>
            <a:ext cx="504055" cy="504055"/>
          </a:xfrm>
          <a:prstGeom prst="rect">
            <a:avLst/>
          </a:prstGeom>
        </p:spPr>
      </p:pic>
      <p:pic>
        <p:nvPicPr>
          <p:cNvPr id="62" name="图片 61" descr="timg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276872"/>
            <a:ext cx="504055" cy="504055"/>
          </a:xfrm>
          <a:prstGeom prst="rect">
            <a:avLst/>
          </a:prstGeom>
        </p:spPr>
      </p:pic>
      <p:pic>
        <p:nvPicPr>
          <p:cNvPr id="3" name="图片 2" descr="timg (1)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204864"/>
            <a:ext cx="702797" cy="576064"/>
          </a:xfrm>
          <a:prstGeom prst="rect">
            <a:avLst/>
          </a:prstGeom>
        </p:spPr>
      </p:pic>
      <p:pic>
        <p:nvPicPr>
          <p:cNvPr id="4" name="图片 3" descr="头图推广通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068960"/>
            <a:ext cx="1835176" cy="3279573"/>
          </a:xfrm>
          <a:prstGeom prst="rect">
            <a:avLst/>
          </a:prstGeom>
        </p:spPr>
      </p:pic>
      <p:pic>
        <p:nvPicPr>
          <p:cNvPr id="5" name="图片 4" descr="头图推广通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815" y="3068960"/>
            <a:ext cx="1930185" cy="3267241"/>
          </a:xfrm>
          <a:prstGeom prst="rect">
            <a:avLst/>
          </a:prstGeom>
        </p:spPr>
      </p:pic>
      <p:grpSp>
        <p:nvGrpSpPr>
          <p:cNvPr id="6" name="组 5"/>
          <p:cNvGrpSpPr/>
          <p:nvPr/>
        </p:nvGrpSpPr>
        <p:grpSpPr>
          <a:xfrm>
            <a:off x="251520" y="3645024"/>
            <a:ext cx="4774256" cy="1224136"/>
            <a:chOff x="323528" y="3645024"/>
            <a:chExt cx="4774256" cy="1224136"/>
          </a:xfrm>
        </p:grpSpPr>
        <p:sp>
          <p:nvSpPr>
            <p:cNvPr id="88" name="Freeform 40"/>
            <p:cNvSpPr>
              <a:spLocks/>
            </p:cNvSpPr>
            <p:nvPr/>
          </p:nvSpPr>
          <p:spPr bwMode="auto">
            <a:xfrm>
              <a:off x="3614168" y="3645024"/>
              <a:ext cx="1461888" cy="1224136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9" name="Freeform 41"/>
            <p:cNvSpPr>
              <a:spLocks noEditPoints="1"/>
            </p:cNvSpPr>
            <p:nvPr/>
          </p:nvSpPr>
          <p:spPr bwMode="auto">
            <a:xfrm>
              <a:off x="3635896" y="3645024"/>
              <a:ext cx="1461888" cy="1224136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4BAEE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42"/>
            <p:cNvSpPr>
              <a:spLocks/>
            </p:cNvSpPr>
            <p:nvPr/>
          </p:nvSpPr>
          <p:spPr bwMode="auto">
            <a:xfrm>
              <a:off x="2517906" y="3645024"/>
              <a:ext cx="1461888" cy="1224136"/>
            </a:xfrm>
            <a:custGeom>
              <a:avLst/>
              <a:gdLst>
                <a:gd name="T0" fmla="*/ 1149 w 1149"/>
                <a:gd name="T1" fmla="*/ 515 h 1030"/>
                <a:gd name="T2" fmla="*/ 1019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19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Freeform 43"/>
            <p:cNvSpPr>
              <a:spLocks noEditPoints="1"/>
            </p:cNvSpPr>
            <p:nvPr/>
          </p:nvSpPr>
          <p:spPr bwMode="auto">
            <a:xfrm>
              <a:off x="2555776" y="3645024"/>
              <a:ext cx="1461888" cy="1224136"/>
            </a:xfrm>
            <a:custGeom>
              <a:avLst/>
              <a:gdLst>
                <a:gd name="T0" fmla="*/ 1019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19 w 1149"/>
                <a:gd name="T9" fmla="*/ 618 h 1030"/>
                <a:gd name="T10" fmla="*/ 1149 w 1149"/>
                <a:gd name="T11" fmla="*/ 515 h 1030"/>
                <a:gd name="T12" fmla="*/ 1019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19" y="412"/>
                  </a:moveTo>
                  <a:cubicBezTo>
                    <a:pt x="971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1" y="853"/>
                    <a:pt x="1019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4"/>
            <p:cNvSpPr>
              <a:spLocks/>
            </p:cNvSpPr>
            <p:nvPr/>
          </p:nvSpPr>
          <p:spPr bwMode="auto">
            <a:xfrm>
              <a:off x="1421027" y="3645024"/>
              <a:ext cx="1460651" cy="1224136"/>
            </a:xfrm>
            <a:custGeom>
              <a:avLst/>
              <a:gdLst>
                <a:gd name="T0" fmla="*/ 1148 w 1148"/>
                <a:gd name="T1" fmla="*/ 515 h 1030"/>
                <a:gd name="T2" fmla="*/ 1019 w 1148"/>
                <a:gd name="T3" fmla="*/ 412 h 1030"/>
                <a:gd name="T4" fmla="*/ 515 w 1148"/>
                <a:gd name="T5" fmla="*/ 0 h 1030"/>
                <a:gd name="T6" fmla="*/ 0 w 1148"/>
                <a:gd name="T7" fmla="*/ 515 h 1030"/>
                <a:gd name="T8" fmla="*/ 515 w 1148"/>
                <a:gd name="T9" fmla="*/ 1030 h 1030"/>
                <a:gd name="T10" fmla="*/ 1019 w 1148"/>
                <a:gd name="T11" fmla="*/ 618 h 1030"/>
                <a:gd name="T12" fmla="*/ 1148 w 1148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8" h="1030">
                  <a:moveTo>
                    <a:pt x="1148" y="515"/>
                  </a:moveTo>
                  <a:cubicBezTo>
                    <a:pt x="1019" y="412"/>
                    <a:pt x="1019" y="412"/>
                    <a:pt x="1019" y="412"/>
                  </a:cubicBez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lnTo>
                    <a:pt x="1148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Freeform 45"/>
            <p:cNvSpPr>
              <a:spLocks noEditPoints="1"/>
            </p:cNvSpPr>
            <p:nvPr/>
          </p:nvSpPr>
          <p:spPr bwMode="auto">
            <a:xfrm>
              <a:off x="1421027" y="3645024"/>
              <a:ext cx="1460651" cy="1224136"/>
            </a:xfrm>
            <a:custGeom>
              <a:avLst/>
              <a:gdLst>
                <a:gd name="T0" fmla="*/ 1019 w 1148"/>
                <a:gd name="T1" fmla="*/ 412 h 1030"/>
                <a:gd name="T2" fmla="*/ 515 w 1148"/>
                <a:gd name="T3" fmla="*/ 0 h 1030"/>
                <a:gd name="T4" fmla="*/ 0 w 1148"/>
                <a:gd name="T5" fmla="*/ 515 h 1030"/>
                <a:gd name="T6" fmla="*/ 515 w 1148"/>
                <a:gd name="T7" fmla="*/ 1030 h 1030"/>
                <a:gd name="T8" fmla="*/ 1019 w 1148"/>
                <a:gd name="T9" fmla="*/ 618 h 1030"/>
                <a:gd name="T10" fmla="*/ 1148 w 1148"/>
                <a:gd name="T11" fmla="*/ 515 h 1030"/>
                <a:gd name="T12" fmla="*/ 1019 w 1148"/>
                <a:gd name="T13" fmla="*/ 412 h 1030"/>
                <a:gd name="T14" fmla="*/ 515 w 1148"/>
                <a:gd name="T15" fmla="*/ 979 h 1030"/>
                <a:gd name="T16" fmla="*/ 51 w 1148"/>
                <a:gd name="T17" fmla="*/ 515 h 1030"/>
                <a:gd name="T18" fmla="*/ 515 w 1148"/>
                <a:gd name="T19" fmla="*/ 51 h 1030"/>
                <a:gd name="T20" fmla="*/ 979 w 1148"/>
                <a:gd name="T21" fmla="*/ 515 h 1030"/>
                <a:gd name="T22" fmla="*/ 515 w 1148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8" h="1030">
                  <a:moveTo>
                    <a:pt x="1019" y="412"/>
                  </a:moveTo>
                  <a:cubicBezTo>
                    <a:pt x="971" y="177"/>
                    <a:pt x="763" y="0"/>
                    <a:pt x="515" y="0"/>
                  </a:cubicBezTo>
                  <a:cubicBezTo>
                    <a:pt x="230" y="0"/>
                    <a:pt x="0" y="231"/>
                    <a:pt x="0" y="515"/>
                  </a:cubicBezTo>
                  <a:cubicBezTo>
                    <a:pt x="0" y="799"/>
                    <a:pt x="230" y="1030"/>
                    <a:pt x="515" y="1030"/>
                  </a:cubicBezTo>
                  <a:cubicBezTo>
                    <a:pt x="763" y="1030"/>
                    <a:pt x="971" y="853"/>
                    <a:pt x="1019" y="618"/>
                  </a:cubicBezTo>
                  <a:cubicBezTo>
                    <a:pt x="1148" y="515"/>
                    <a:pt x="1148" y="515"/>
                    <a:pt x="1148" y="515"/>
                  </a:cubicBezTo>
                  <a:lnTo>
                    <a:pt x="1019" y="412"/>
                  </a:lnTo>
                  <a:close/>
                  <a:moveTo>
                    <a:pt x="515" y="979"/>
                  </a:moveTo>
                  <a:cubicBezTo>
                    <a:pt x="258" y="979"/>
                    <a:pt x="51" y="771"/>
                    <a:pt x="51" y="515"/>
                  </a:cubicBezTo>
                  <a:cubicBezTo>
                    <a:pt x="51" y="259"/>
                    <a:pt x="258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F3698A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6"/>
            <p:cNvSpPr>
              <a:spLocks/>
            </p:cNvSpPr>
            <p:nvPr/>
          </p:nvSpPr>
          <p:spPr bwMode="auto">
            <a:xfrm>
              <a:off x="323528" y="3645024"/>
              <a:ext cx="1461888" cy="1224136"/>
            </a:xfrm>
            <a:custGeom>
              <a:avLst/>
              <a:gdLst>
                <a:gd name="T0" fmla="*/ 1149 w 1149"/>
                <a:gd name="T1" fmla="*/ 515 h 1030"/>
                <a:gd name="T2" fmla="*/ 1020 w 1149"/>
                <a:gd name="T3" fmla="*/ 412 h 1030"/>
                <a:gd name="T4" fmla="*/ 515 w 1149"/>
                <a:gd name="T5" fmla="*/ 0 h 1030"/>
                <a:gd name="T6" fmla="*/ 0 w 1149"/>
                <a:gd name="T7" fmla="*/ 515 h 1030"/>
                <a:gd name="T8" fmla="*/ 515 w 1149"/>
                <a:gd name="T9" fmla="*/ 1030 h 1030"/>
                <a:gd name="T10" fmla="*/ 1020 w 1149"/>
                <a:gd name="T11" fmla="*/ 618 h 1030"/>
                <a:gd name="T12" fmla="*/ 1149 w 1149"/>
                <a:gd name="T13" fmla="*/ 515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9" h="1030">
                  <a:moveTo>
                    <a:pt x="1149" y="515"/>
                  </a:moveTo>
                  <a:cubicBezTo>
                    <a:pt x="1020" y="412"/>
                    <a:pt x="1020" y="412"/>
                    <a:pt x="1020" y="412"/>
                  </a:cubicBez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lnTo>
                    <a:pt x="1149" y="515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lumMod val="100000"/>
                  </a:srgbClr>
                </a:gs>
                <a:gs pos="0">
                  <a:srgbClr val="D9D9DA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100000">
                    <a:srgbClr val="FFFFFF"/>
                  </a:gs>
                  <a:gs pos="0">
                    <a:srgbClr val="D9D9DA"/>
                  </a:gs>
                </a:gsLst>
                <a:lin ang="135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Freeform 47"/>
            <p:cNvSpPr>
              <a:spLocks noEditPoints="1"/>
            </p:cNvSpPr>
            <p:nvPr/>
          </p:nvSpPr>
          <p:spPr bwMode="auto">
            <a:xfrm>
              <a:off x="323528" y="3645024"/>
              <a:ext cx="1461888" cy="1224136"/>
            </a:xfrm>
            <a:custGeom>
              <a:avLst/>
              <a:gdLst>
                <a:gd name="T0" fmla="*/ 1020 w 1149"/>
                <a:gd name="T1" fmla="*/ 412 h 1030"/>
                <a:gd name="T2" fmla="*/ 515 w 1149"/>
                <a:gd name="T3" fmla="*/ 0 h 1030"/>
                <a:gd name="T4" fmla="*/ 0 w 1149"/>
                <a:gd name="T5" fmla="*/ 515 h 1030"/>
                <a:gd name="T6" fmla="*/ 515 w 1149"/>
                <a:gd name="T7" fmla="*/ 1030 h 1030"/>
                <a:gd name="T8" fmla="*/ 1020 w 1149"/>
                <a:gd name="T9" fmla="*/ 618 h 1030"/>
                <a:gd name="T10" fmla="*/ 1149 w 1149"/>
                <a:gd name="T11" fmla="*/ 515 h 1030"/>
                <a:gd name="T12" fmla="*/ 1020 w 1149"/>
                <a:gd name="T13" fmla="*/ 412 h 1030"/>
                <a:gd name="T14" fmla="*/ 515 w 1149"/>
                <a:gd name="T15" fmla="*/ 979 h 1030"/>
                <a:gd name="T16" fmla="*/ 51 w 1149"/>
                <a:gd name="T17" fmla="*/ 515 h 1030"/>
                <a:gd name="T18" fmla="*/ 515 w 1149"/>
                <a:gd name="T19" fmla="*/ 51 h 1030"/>
                <a:gd name="T20" fmla="*/ 979 w 1149"/>
                <a:gd name="T21" fmla="*/ 515 h 1030"/>
                <a:gd name="T22" fmla="*/ 515 w 1149"/>
                <a:gd name="T23" fmla="*/ 979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49" h="1030">
                  <a:moveTo>
                    <a:pt x="1020" y="412"/>
                  </a:moveTo>
                  <a:cubicBezTo>
                    <a:pt x="972" y="177"/>
                    <a:pt x="764" y="0"/>
                    <a:pt x="515" y="0"/>
                  </a:cubicBez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cubicBezTo>
                    <a:pt x="764" y="1030"/>
                    <a:pt x="972" y="853"/>
                    <a:pt x="1020" y="618"/>
                  </a:cubicBezTo>
                  <a:cubicBezTo>
                    <a:pt x="1149" y="515"/>
                    <a:pt x="1149" y="515"/>
                    <a:pt x="1149" y="515"/>
                  </a:cubicBezTo>
                  <a:lnTo>
                    <a:pt x="1020" y="412"/>
                  </a:lnTo>
                  <a:close/>
                  <a:moveTo>
                    <a:pt x="515" y="979"/>
                  </a:moveTo>
                  <a:cubicBezTo>
                    <a:pt x="259" y="979"/>
                    <a:pt x="51" y="771"/>
                    <a:pt x="51" y="515"/>
                  </a:cubicBezTo>
                  <a:cubicBezTo>
                    <a:pt x="51" y="259"/>
                    <a:pt x="259" y="51"/>
                    <a:pt x="515" y="51"/>
                  </a:cubicBezTo>
                  <a:cubicBezTo>
                    <a:pt x="771" y="51"/>
                    <a:pt x="979" y="259"/>
                    <a:pt x="979" y="515"/>
                  </a:cubicBezTo>
                  <a:cubicBezTo>
                    <a:pt x="979" y="771"/>
                    <a:pt x="771" y="979"/>
                    <a:pt x="515" y="979"/>
                  </a:cubicBezTo>
                  <a:close/>
                </a:path>
              </a:pathLst>
            </a:custGeom>
            <a:solidFill>
              <a:srgbClr val="F6AC4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511385" y="3967165"/>
              <a:ext cx="1001903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r>
                <a:rPr lang="zh-CN" altLang="en-US" sz="1600" b="1" dirty="0" smtClean="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</a:rPr>
                <a:t>投放系统自动优化</a:t>
              </a:r>
              <a:endParaRPr lang="zh-CN" altLang="en-US" sz="1600" b="1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1701145" y="4031593"/>
              <a:ext cx="160588" cy="330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endParaRPr lang="zh-CN" altLang="en-US" sz="1800" dirty="0">
                <a:latin typeface="+mj-ea"/>
                <a:ea typeface="+mj-ea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771800" y="3933056"/>
              <a:ext cx="100540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r>
                <a:rPr lang="zh-CN" alt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候选图片</a:t>
              </a:r>
              <a:endParaRPr lang="en-US" altLang="zh-CN" sz="1600" dirty="0" smtClean="0">
                <a:solidFill>
                  <a:schemeClr val="bg1">
                    <a:lumMod val="65000"/>
                  </a:schemeClr>
                </a:solidFill>
              </a:endParaRPr>
            </a:p>
            <a:p>
              <a:r>
                <a:rPr lang="zh-CN" alt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人工审核</a:t>
              </a:r>
              <a:endParaRPr lang="zh-CN" alt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3851920" y="3933056"/>
              <a:ext cx="100540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r>
                <a:rPr lang="zh-CN" altLang="en-US" sz="1600" dirty="0" smtClean="0">
                  <a:solidFill>
                    <a:srgbClr val="A6A6A6"/>
                  </a:solidFill>
                  <a:latin typeface="+mj-ea"/>
                  <a:ea typeface="+mj-ea"/>
                </a:rPr>
                <a:t>商家自主</a:t>
              </a:r>
              <a:endParaRPr lang="en-US" altLang="zh-CN" sz="1600" dirty="0" smtClean="0">
                <a:solidFill>
                  <a:srgbClr val="A6A6A6"/>
                </a:solidFill>
                <a:latin typeface="+mj-ea"/>
                <a:ea typeface="+mj-ea"/>
              </a:endParaRPr>
            </a:p>
            <a:p>
              <a:r>
                <a:rPr lang="zh-CN" altLang="en-US" sz="1600" dirty="0" smtClean="0">
                  <a:solidFill>
                    <a:srgbClr val="A6A6A6"/>
                  </a:solidFill>
                  <a:latin typeface="+mj-ea"/>
                  <a:ea typeface="+mj-ea"/>
                </a:rPr>
                <a:t>提供物料</a:t>
              </a:r>
              <a:endParaRPr lang="zh-CN" altLang="en-US" sz="1600" dirty="0">
                <a:solidFill>
                  <a:srgbClr val="A6A6A6"/>
                </a:solidFill>
                <a:latin typeface="+mj-ea"/>
                <a:ea typeface="+mj-ea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619672" y="3789040"/>
              <a:ext cx="10019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4000">
                  <a:solidFill>
                    <a:srgbClr val="605E5E"/>
                  </a:solidFill>
                  <a:latin typeface="Impact" panose="020B0806030902050204" pitchFamily="34" charset="0"/>
                  <a:cs typeface="Aharoni" panose="02010803020104030203" pitchFamily="2" charset="-79"/>
                </a:defRPr>
              </a:lvl1pPr>
            </a:lstStyle>
            <a:p>
              <a:r>
                <a:rPr lang="zh-CN" altLang="en-US" sz="1600" b="1" dirty="0" smtClean="0">
                  <a:solidFill>
                    <a:srgbClr val="FF0000"/>
                  </a:solidFill>
                  <a:latin typeface="微软雅黑"/>
                  <a:ea typeface="微软雅黑"/>
                  <a:cs typeface="微软雅黑"/>
                </a:rPr>
                <a:t>广告主控制优化开关</a:t>
              </a:r>
              <a:endParaRPr lang="zh-CN" altLang="en-US" sz="1600" b="1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501561"/>
      </p:ext>
    </p:extLst>
  </p:cSld>
  <p:clrMapOvr>
    <a:masterClrMapping/>
  </p:clrMapOvr>
  <p:transition xmlns:p14="http://schemas.microsoft.com/office/powerpoint/2010/main" advTm="3805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/>
          <p:cNvCxnSpPr/>
          <p:nvPr/>
        </p:nvCxnSpPr>
        <p:spPr>
          <a:xfrm>
            <a:off x="16539" y="611520"/>
            <a:ext cx="980004" cy="0"/>
          </a:xfrm>
          <a:prstGeom prst="line">
            <a:avLst/>
          </a:prstGeom>
          <a:ln w="38100" cmpd="sng">
            <a:solidFill>
              <a:srgbClr val="6FD0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996543" y="611520"/>
            <a:ext cx="8163996" cy="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11042" y="611522"/>
            <a:ext cx="984017" cy="1411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31" y="611522"/>
            <a:ext cx="984017" cy="141116"/>
          </a:xfrm>
          <a:prstGeom prst="rect">
            <a:avLst/>
          </a:prstGeom>
          <a:solidFill>
            <a:srgbClr val="6FD06E"/>
          </a:solidFill>
          <a:ln>
            <a:solidFill>
              <a:srgbClr val="6FD0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5865" y="109762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2862"/>
            <a:ext cx="1835696" cy="51231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5864" y="109762"/>
            <a:ext cx="2625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首图优化后续计划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88024" y="6309320"/>
            <a:ext cx="4608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[1]Deep </a:t>
            </a:r>
            <a:r>
              <a:rPr lang="en-US" altLang="zh-CN" sz="1600" dirty="0"/>
              <a:t>CTR Prediction in Display Advertising </a:t>
            </a:r>
          </a:p>
        </p:txBody>
      </p:sp>
      <p:grpSp>
        <p:nvGrpSpPr>
          <p:cNvPr id="152" name="组 151"/>
          <p:cNvGrpSpPr/>
          <p:nvPr/>
        </p:nvGrpSpPr>
        <p:grpSpPr>
          <a:xfrm>
            <a:off x="4788024" y="2780928"/>
            <a:ext cx="3888432" cy="3384376"/>
            <a:chOff x="3563888" y="1124744"/>
            <a:chExt cx="4392488" cy="4176464"/>
          </a:xfrm>
        </p:grpSpPr>
        <p:sp>
          <p:nvSpPr>
            <p:cNvPr id="7" name="圆角矩形 6"/>
            <p:cNvSpPr/>
            <p:nvPr/>
          </p:nvSpPr>
          <p:spPr>
            <a:xfrm>
              <a:off x="3563888" y="5013176"/>
              <a:ext cx="1584176" cy="288032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+mj-lt"/>
                </a:rPr>
                <a:t>图片</a:t>
              </a:r>
            </a:p>
          </p:txBody>
        </p:sp>
        <p:sp>
          <p:nvSpPr>
            <p:cNvPr id="87" name="矩形 86"/>
            <p:cNvSpPr/>
            <p:nvPr/>
          </p:nvSpPr>
          <p:spPr>
            <a:xfrm>
              <a:off x="3563888" y="4221088"/>
              <a:ext cx="1584176" cy="432048"/>
            </a:xfrm>
            <a:prstGeom prst="rect">
              <a:avLst/>
            </a:prstGeom>
            <a:solidFill>
              <a:srgbClr val="C6D9F1"/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+mj-lt"/>
                </a:rPr>
                <a:t>ConvNet</a:t>
              </a:r>
              <a:endParaRPr kumimoji="1" lang="zh-CN" altLang="en-US" sz="1400" dirty="0" smtClean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6372200" y="5013176"/>
              <a:ext cx="1584176" cy="288032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+mj-lt"/>
                </a:rPr>
                <a:t>基础特征</a:t>
              </a:r>
            </a:p>
          </p:txBody>
        </p:sp>
        <p:cxnSp>
          <p:nvCxnSpPr>
            <p:cNvPr id="90" name="直线箭头连接符 89"/>
            <p:cNvCxnSpPr>
              <a:stCxn id="7" idx="0"/>
              <a:endCxn id="87" idx="2"/>
            </p:cNvCxnSpPr>
            <p:nvPr/>
          </p:nvCxnSpPr>
          <p:spPr>
            <a:xfrm flipV="1">
              <a:off x="4355976" y="4653136"/>
              <a:ext cx="0" cy="36004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/>
            <p:cNvSpPr/>
            <p:nvPr/>
          </p:nvSpPr>
          <p:spPr>
            <a:xfrm>
              <a:off x="6372200" y="4221088"/>
              <a:ext cx="1584176" cy="432048"/>
            </a:xfrm>
            <a:prstGeom prst="rect">
              <a:avLst/>
            </a:prstGeom>
            <a:solidFill>
              <a:srgbClr val="C6D9F1"/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+mj-lt"/>
                </a:rPr>
                <a:t>FC</a:t>
              </a:r>
              <a:r>
                <a:rPr kumimoji="1" lang="zh-CN" altLang="en-US" sz="1400" dirty="0" smtClean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+mj-lt"/>
                </a:rPr>
                <a:t>layer</a:t>
              </a:r>
              <a:endParaRPr kumimoji="1" lang="zh-CN" altLang="en-US" sz="1400" dirty="0" smtClean="0">
                <a:solidFill>
                  <a:srgbClr val="000000"/>
                </a:solidFill>
                <a:latin typeface="+mj-lt"/>
              </a:endParaRPr>
            </a:p>
          </p:txBody>
        </p:sp>
        <p:cxnSp>
          <p:nvCxnSpPr>
            <p:cNvPr id="92" name="直线箭头连接符 91"/>
            <p:cNvCxnSpPr>
              <a:stCxn id="88" idx="0"/>
              <a:endCxn id="91" idx="2"/>
            </p:cNvCxnSpPr>
            <p:nvPr/>
          </p:nvCxnSpPr>
          <p:spPr>
            <a:xfrm flipV="1">
              <a:off x="7164288" y="4653136"/>
              <a:ext cx="0" cy="36004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3563888" y="3284984"/>
              <a:ext cx="4392488" cy="50405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400" dirty="0" err="1" smtClean="0">
                  <a:solidFill>
                    <a:srgbClr val="000000"/>
                  </a:solidFill>
                  <a:latin typeface="+mj-lt"/>
                </a:rPr>
                <a:t>Concat</a:t>
              </a:r>
              <a:r>
                <a:rPr kumimoji="1" lang="zh-CN" altLang="en-US" sz="1400" dirty="0" smtClean="0">
                  <a:solidFill>
                    <a:srgbClr val="000000"/>
                  </a:solidFill>
                  <a:latin typeface="+mj-lt"/>
                </a:rPr>
                <a:t>  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+mj-lt"/>
                </a:rPr>
                <a:t>layer</a:t>
              </a:r>
              <a:endParaRPr kumimoji="1" lang="zh-CN" altLang="en-US" sz="1400" dirty="0" smtClean="0">
                <a:solidFill>
                  <a:srgbClr val="000000"/>
                </a:solidFill>
                <a:latin typeface="+mj-lt"/>
              </a:endParaRPr>
            </a:p>
          </p:txBody>
        </p:sp>
        <p:cxnSp>
          <p:nvCxnSpPr>
            <p:cNvPr id="117" name="直线箭头连接符 116"/>
            <p:cNvCxnSpPr>
              <a:stCxn id="87" idx="0"/>
            </p:cNvCxnSpPr>
            <p:nvPr/>
          </p:nvCxnSpPr>
          <p:spPr>
            <a:xfrm flipV="1">
              <a:off x="4355976" y="3789040"/>
              <a:ext cx="0" cy="43204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矩形 119"/>
            <p:cNvSpPr/>
            <p:nvPr/>
          </p:nvSpPr>
          <p:spPr>
            <a:xfrm>
              <a:off x="4932040" y="2564904"/>
              <a:ext cx="1656184" cy="360040"/>
            </a:xfrm>
            <a:prstGeom prst="rect">
              <a:avLst/>
            </a:prstGeom>
            <a:solidFill>
              <a:srgbClr val="C6D9F1"/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+mj-lt"/>
                </a:rPr>
                <a:t>FC</a:t>
              </a:r>
              <a:r>
                <a:rPr kumimoji="1" lang="zh-CN" altLang="en-US" sz="1400" dirty="0" smtClean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+mj-lt"/>
                </a:rPr>
                <a:t>layer</a:t>
              </a:r>
              <a:endParaRPr kumimoji="1" lang="zh-CN" altLang="en-US" sz="1400" dirty="0" smtClean="0">
                <a:solidFill>
                  <a:srgbClr val="000000"/>
                </a:solidFill>
                <a:latin typeface="+mj-lt"/>
              </a:endParaRPr>
            </a:p>
          </p:txBody>
        </p:sp>
        <p:cxnSp>
          <p:nvCxnSpPr>
            <p:cNvPr id="125" name="直线箭头连接符 124"/>
            <p:cNvCxnSpPr>
              <a:stCxn id="91" idx="0"/>
            </p:cNvCxnSpPr>
            <p:nvPr/>
          </p:nvCxnSpPr>
          <p:spPr>
            <a:xfrm flipV="1">
              <a:off x="7164288" y="3789040"/>
              <a:ext cx="0" cy="432048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箭头连接符 126"/>
            <p:cNvCxnSpPr>
              <a:stCxn id="101" idx="0"/>
              <a:endCxn id="120" idx="2"/>
            </p:cNvCxnSpPr>
            <p:nvPr/>
          </p:nvCxnSpPr>
          <p:spPr>
            <a:xfrm flipV="1">
              <a:off x="5760132" y="2924944"/>
              <a:ext cx="0" cy="36004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矩形 130"/>
            <p:cNvSpPr/>
            <p:nvPr/>
          </p:nvSpPr>
          <p:spPr>
            <a:xfrm>
              <a:off x="4932040" y="1916832"/>
              <a:ext cx="1656184" cy="360040"/>
            </a:xfrm>
            <a:prstGeom prst="rect">
              <a:avLst/>
            </a:prstGeom>
            <a:solidFill>
              <a:srgbClr val="C6D9F1"/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400" dirty="0" smtClean="0">
                  <a:solidFill>
                    <a:srgbClr val="000000"/>
                  </a:solidFill>
                  <a:latin typeface="+mj-lt"/>
                </a:rPr>
                <a:t>FC</a:t>
              </a:r>
              <a:r>
                <a:rPr kumimoji="1" lang="zh-CN" altLang="en-US" sz="1400" dirty="0" smtClean="0">
                  <a:solidFill>
                    <a:srgbClr val="000000"/>
                  </a:solidFill>
                  <a:latin typeface="+mj-lt"/>
                </a:rPr>
                <a:t> </a:t>
              </a:r>
              <a:r>
                <a:rPr kumimoji="1" lang="en-US" altLang="zh-CN" sz="1400" dirty="0" smtClean="0">
                  <a:solidFill>
                    <a:srgbClr val="000000"/>
                  </a:solidFill>
                  <a:latin typeface="+mj-lt"/>
                </a:rPr>
                <a:t>layer</a:t>
              </a:r>
              <a:endParaRPr kumimoji="1" lang="zh-CN" altLang="en-US" sz="1400" dirty="0" smtClean="0">
                <a:solidFill>
                  <a:srgbClr val="000000"/>
                </a:solidFill>
                <a:latin typeface="+mj-lt"/>
              </a:endParaRPr>
            </a:p>
          </p:txBody>
        </p:sp>
        <p:cxnSp>
          <p:nvCxnSpPr>
            <p:cNvPr id="132" name="直线箭头连接符 131"/>
            <p:cNvCxnSpPr>
              <a:stCxn id="120" idx="0"/>
              <a:endCxn id="131" idx="2"/>
            </p:cNvCxnSpPr>
            <p:nvPr/>
          </p:nvCxnSpPr>
          <p:spPr>
            <a:xfrm flipV="1">
              <a:off x="5760132" y="2276872"/>
              <a:ext cx="0" cy="288032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stCxn id="131" idx="0"/>
              <a:endCxn id="147" idx="4"/>
            </p:cNvCxnSpPr>
            <p:nvPr/>
          </p:nvCxnSpPr>
          <p:spPr>
            <a:xfrm flipV="1">
              <a:off x="5760132" y="1628800"/>
              <a:ext cx="0" cy="288032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椭圆 146"/>
            <p:cNvSpPr/>
            <p:nvPr/>
          </p:nvSpPr>
          <p:spPr>
            <a:xfrm>
              <a:off x="5436096" y="1124744"/>
              <a:ext cx="648072" cy="504056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600" dirty="0" smtClean="0">
                  <a:solidFill>
                    <a:srgbClr val="000000"/>
                  </a:solidFill>
                  <a:latin typeface="+mj-lt"/>
                </a:rPr>
                <a:t>click</a:t>
              </a:r>
              <a:endParaRPr kumimoji="1" lang="zh-CN" altLang="en-US" sz="1600" dirty="0" smtClean="0">
                <a:solidFill>
                  <a:srgbClr val="000000"/>
                </a:solidFill>
                <a:latin typeface="+mj-lt"/>
              </a:endParaRPr>
            </a:p>
          </p:txBody>
        </p:sp>
      </p:grpSp>
      <p:cxnSp>
        <p:nvCxnSpPr>
          <p:cNvPr id="38" name="直线连接符 37"/>
          <p:cNvCxnSpPr/>
          <p:nvPr/>
        </p:nvCxnSpPr>
        <p:spPr>
          <a:xfrm>
            <a:off x="4644008" y="980728"/>
            <a:ext cx="0" cy="5616624"/>
          </a:xfrm>
          <a:prstGeom prst="line">
            <a:avLst/>
          </a:prstGeom>
          <a:ln w="9525">
            <a:solidFill>
              <a:srgbClr val="9696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0" y="1340768"/>
            <a:ext cx="41399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不同类目图片优劣标准不同，通过</a:t>
            </a:r>
            <a:r>
              <a:rPr kumimoji="1" lang="en-US" altLang="zh-CN" sz="1600" dirty="0" smtClean="0"/>
              <a:t>FC</a:t>
            </a:r>
            <a:r>
              <a:rPr kumimoji="1" lang="zh-CN" altLang="en-US" sz="1600" dirty="0" smtClean="0"/>
              <a:t>层引入类目信息，达到分场景分别建模的效果</a:t>
            </a:r>
            <a:endParaRPr kumimoji="1" lang="en-US" altLang="zh-CN" sz="1600" dirty="0" smtClean="0"/>
          </a:p>
        </p:txBody>
      </p:sp>
      <p:sp>
        <p:nvSpPr>
          <p:cNvPr id="42" name="文本框 41"/>
          <p:cNvSpPr txBox="1"/>
          <p:nvPr/>
        </p:nvSpPr>
        <p:spPr>
          <a:xfrm>
            <a:off x="4788024" y="1340768"/>
            <a:ext cx="403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端到端的联合训练：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图片的表示更符合业务场景，更有意义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kumimoji="1" lang="zh-CN" altLang="en-US" sz="1600" dirty="0" smtClean="0"/>
              <a:t>可尝试在线预估</a:t>
            </a:r>
            <a:endParaRPr kumimoji="1" lang="en-US" altLang="zh-CN" sz="1600" dirty="0" smtClean="0"/>
          </a:p>
          <a:p>
            <a:pPr marL="342900" indent="-342900">
              <a:buAutoNum type="arabicPeriod"/>
            </a:pPr>
            <a:r>
              <a:rPr kumimoji="1" lang="zh-CN" altLang="en-US" sz="1600" dirty="0" smtClean="0"/>
              <a:t>可做离线选图</a:t>
            </a:r>
            <a:r>
              <a:rPr kumimoji="1" lang="en-US" altLang="zh-CN" sz="1600" dirty="0" err="1" smtClean="0"/>
              <a:t>ctr</a:t>
            </a:r>
            <a:r>
              <a:rPr kumimoji="1" lang="zh-CN" altLang="en-US" sz="1600" dirty="0" smtClean="0"/>
              <a:t>模型</a:t>
            </a:r>
            <a:endParaRPr kumimoji="1" lang="en-US" altLang="zh-CN" sz="1600" dirty="0" smtClean="0"/>
          </a:p>
          <a:p>
            <a:pPr marL="342900" indent="-342900">
              <a:buAutoNum type="arabicPeriod"/>
            </a:pPr>
            <a:r>
              <a:rPr kumimoji="1" lang="zh-CN" altLang="en-US" sz="1600" dirty="0" smtClean="0"/>
              <a:t>图片侧输出</a:t>
            </a:r>
            <a:r>
              <a:rPr kumimoji="1" lang="en-US" altLang="zh-CN" sz="1600" dirty="0" smtClean="0"/>
              <a:t>feature</a:t>
            </a:r>
            <a:r>
              <a:rPr kumimoji="1" lang="zh-CN" altLang="en-US" sz="1600" dirty="0" smtClean="0"/>
              <a:t>可用于图片表示，做线上特征。</a:t>
            </a:r>
            <a:endParaRPr kumimoji="1" lang="en-US" altLang="zh-CN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956" y="2204864"/>
            <a:ext cx="4572001" cy="4248472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1475656" y="908720"/>
            <a:ext cx="1498512" cy="400110"/>
          </a:xfrm>
          <a:prstGeom prst="rect">
            <a:avLst/>
          </a:prstGeom>
          <a:solidFill>
            <a:srgbClr val="6FD06E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/>
                </a:solidFill>
              </a:rPr>
              <a:t>准入模型</a:t>
            </a:r>
            <a:endParaRPr kumimoji="1" lang="en-US" altLang="zh-CN" sz="20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537" y="908720"/>
            <a:ext cx="1259632" cy="360040"/>
          </a:xfrm>
          <a:prstGeom prst="rect">
            <a:avLst/>
          </a:prstGeom>
          <a:noFill/>
          <a:ln w="38100" cmpd="sng"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00" dirty="0" smtClean="0">
              <a:solidFill>
                <a:schemeClr val="bg1"/>
              </a:solidFill>
              <a:latin typeface="Britannic Bold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012160" y="908720"/>
            <a:ext cx="1498512" cy="400110"/>
          </a:xfrm>
          <a:prstGeom prst="rect">
            <a:avLst/>
          </a:prstGeom>
          <a:solidFill>
            <a:srgbClr val="FF66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 smtClean="0">
                <a:solidFill>
                  <a:schemeClr val="bg1"/>
                </a:solidFill>
              </a:rPr>
              <a:t>选图机制</a:t>
            </a:r>
            <a:endParaRPr kumimoji="1" lang="en-US" altLang="zh-CN" sz="2000" b="1" dirty="0" smtClean="0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670" y="764704"/>
            <a:ext cx="1313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NEXT</a:t>
            </a:r>
            <a:r>
              <a:rPr lang="zh-CN" altLang="en-US" sz="2400" dirty="0" smtClean="0"/>
              <a:t>：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4220543"/>
      </p:ext>
    </p:extLst>
  </p:cSld>
  <p:clrMapOvr>
    <a:masterClrMapping/>
  </p:clrMapOvr>
  <p:transition xmlns:p14="http://schemas.microsoft.com/office/powerpoint/2010/main" advTm="146177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/>
          <p:cNvCxnSpPr/>
          <p:nvPr/>
        </p:nvCxnSpPr>
        <p:spPr>
          <a:xfrm>
            <a:off x="16539" y="611520"/>
            <a:ext cx="980004" cy="0"/>
          </a:xfrm>
          <a:prstGeom prst="line">
            <a:avLst/>
          </a:prstGeom>
          <a:ln w="38100" cmpd="sng">
            <a:solidFill>
              <a:srgbClr val="6FD0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980004" y="620688"/>
            <a:ext cx="8163996" cy="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11042" y="611522"/>
            <a:ext cx="984017" cy="1411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31" y="611522"/>
            <a:ext cx="984017" cy="141116"/>
          </a:xfrm>
          <a:prstGeom prst="rect">
            <a:avLst/>
          </a:prstGeom>
          <a:solidFill>
            <a:srgbClr val="6FD06E"/>
          </a:solidFill>
          <a:ln>
            <a:solidFill>
              <a:srgbClr val="6FD0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5865" y="109762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2862"/>
            <a:ext cx="1835696" cy="5123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5864" y="109762"/>
            <a:ext cx="2625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1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256767"/>
              </p:ext>
            </p:extLst>
          </p:nvPr>
        </p:nvGraphicFramePr>
        <p:xfrm>
          <a:off x="2123728" y="4365104"/>
          <a:ext cx="4968552" cy="213285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42138"/>
                <a:gridCol w="1242138"/>
                <a:gridCol w="1242138"/>
                <a:gridCol w="1242138"/>
              </a:tblGrid>
              <a:tr h="332153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CTR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RPS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订单量</a:t>
                      </a:r>
                      <a:endParaRPr lang="en-US" sz="1200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27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>
                          <a:solidFill>
                            <a:srgbClr val="FF0000"/>
                          </a:solidFill>
                        </a:rPr>
                        <a:t>美食筛选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rgbClr val="FF0000"/>
                          </a:solidFill>
                        </a:rPr>
                        <a:t>+7.38%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+8</a:t>
                      </a:r>
                      <a:r>
                        <a:rPr lang="zh-CN" altLang="en-US" sz="12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.</a:t>
                      </a:r>
                      <a:r>
                        <a:rPr lang="en-US" altLang="zh-CN" sz="12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64%</a:t>
                      </a:r>
                      <a:endParaRPr lang="en-US" sz="1200" b="0" dirty="0" smtClean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solidFill>
                            <a:srgbClr val="FF0000"/>
                          </a:solidFill>
                        </a:rPr>
                        <a:t>+2.84%</a:t>
                      </a:r>
                      <a:endParaRPr lang="en-US" sz="12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898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关键词搜索</a:t>
                      </a:r>
                      <a:endParaRPr 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1" marB="34291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+3.83%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+</a:t>
                      </a:r>
                      <a:r>
                        <a:rPr lang="zh-CN" altLang="zh-CN" sz="1200" dirty="0" smtClean="0"/>
                        <a:t>4</a:t>
                      </a:r>
                      <a:r>
                        <a:rPr lang="en-US" altLang="zh-CN" sz="1200" smtClean="0"/>
                        <a:t>.82%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+0.62%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487">
                <a:tc>
                  <a:txBody>
                    <a:bodyPr/>
                    <a:lstStyle/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综合筛选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丽人频道</a:t>
                      </a:r>
                      <a:endParaRPr lang="en-US" altLang="zh-CN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1" marB="34291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+3.79%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+5.42%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smtClean="0"/>
                        <a:t>+3.45%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4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综合筛选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休娱频道</a:t>
                      </a:r>
                      <a:endParaRPr 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34291" marB="34291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+4.71%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+7.12%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/>
                        <a:t>+4.</a:t>
                      </a:r>
                      <a:r>
                        <a:rPr lang="zh-CN" altLang="zh-CN" sz="1200" dirty="0" smtClean="0"/>
                        <a:t>0</a:t>
                      </a:r>
                      <a:r>
                        <a:rPr lang="en-US" altLang="zh-CN" sz="1200" dirty="0" smtClean="0"/>
                        <a:t>2%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37" name="直线连接符 36"/>
          <p:cNvCxnSpPr/>
          <p:nvPr/>
        </p:nvCxnSpPr>
        <p:spPr>
          <a:xfrm>
            <a:off x="179512" y="4005064"/>
            <a:ext cx="8424936" cy="0"/>
          </a:xfrm>
          <a:prstGeom prst="line">
            <a:avLst/>
          </a:prstGeom>
          <a:ln w="9525">
            <a:solidFill>
              <a:srgbClr val="9696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67544" y="4365104"/>
            <a:ext cx="140790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上线效果：</a:t>
            </a:r>
            <a:endParaRPr kumimoji="1" lang="zh-CN" altLang="en-US" sz="1600" dirty="0"/>
          </a:p>
        </p:txBody>
      </p:sp>
      <p:grpSp>
        <p:nvGrpSpPr>
          <p:cNvPr id="4" name="组 3"/>
          <p:cNvGrpSpPr/>
          <p:nvPr/>
        </p:nvGrpSpPr>
        <p:grpSpPr>
          <a:xfrm>
            <a:off x="1900112" y="836712"/>
            <a:ext cx="6488704" cy="2927794"/>
            <a:chOff x="1011936" y="1196752"/>
            <a:chExt cx="7676417" cy="3367182"/>
          </a:xfrm>
        </p:grpSpPr>
        <p:sp>
          <p:nvSpPr>
            <p:cNvPr id="84" name="Rectangle 2"/>
            <p:cNvSpPr>
              <a:spLocks noChangeArrowheads="1"/>
            </p:cNvSpPr>
            <p:nvPr/>
          </p:nvSpPr>
          <p:spPr bwMode="auto">
            <a:xfrm>
              <a:off x="2597348" y="1763489"/>
              <a:ext cx="5991225" cy="931863"/>
            </a:xfrm>
            <a:prstGeom prst="rect">
              <a:avLst/>
            </a:prstGeom>
            <a:gradFill rotWithShape="1">
              <a:gsLst>
                <a:gs pos="0">
                  <a:srgbClr val="FFD8B1"/>
                </a:gs>
                <a:gs pos="100000">
                  <a:srgbClr val="766452">
                    <a:alpha val="0"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Rectangle 4"/>
            <p:cNvSpPr>
              <a:spLocks noChangeArrowheads="1"/>
            </p:cNvSpPr>
            <p:nvPr/>
          </p:nvSpPr>
          <p:spPr bwMode="auto">
            <a:xfrm>
              <a:off x="3111698" y="2625502"/>
              <a:ext cx="5492750" cy="931862"/>
            </a:xfrm>
            <a:prstGeom prst="rect">
              <a:avLst/>
            </a:prstGeom>
            <a:gradFill rotWithShape="1">
              <a:gsLst>
                <a:gs pos="0">
                  <a:srgbClr val="E2E0A0"/>
                </a:gs>
                <a:gs pos="100000">
                  <a:srgbClr val="69684A">
                    <a:alpha val="0"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Rectangle 5"/>
            <p:cNvSpPr>
              <a:spLocks noChangeArrowheads="1"/>
            </p:cNvSpPr>
            <p:nvPr/>
          </p:nvSpPr>
          <p:spPr bwMode="auto">
            <a:xfrm>
              <a:off x="3697486" y="3558952"/>
              <a:ext cx="4891087" cy="904875"/>
            </a:xfrm>
            <a:prstGeom prst="rect">
              <a:avLst/>
            </a:prstGeom>
            <a:gradFill rotWithShape="1">
              <a:gsLst>
                <a:gs pos="0">
                  <a:srgbClr val="BED25A"/>
                </a:gs>
                <a:gs pos="100000">
                  <a:srgbClr val="58612A">
                    <a:alpha val="0"/>
                  </a:srgb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6"/>
            <p:cNvSpPr>
              <a:spLocks noChangeShapeType="1"/>
            </p:cNvSpPr>
            <p:nvPr/>
          </p:nvSpPr>
          <p:spPr bwMode="auto">
            <a:xfrm>
              <a:off x="2929136" y="2627089"/>
              <a:ext cx="5659437" cy="0"/>
            </a:xfrm>
            <a:prstGeom prst="line">
              <a:avLst/>
            </a:prstGeom>
            <a:noFill/>
            <a:ln w="12700">
              <a:solidFill>
                <a:srgbClr val="000000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Line 7"/>
            <p:cNvSpPr>
              <a:spLocks noChangeShapeType="1"/>
            </p:cNvSpPr>
            <p:nvPr/>
          </p:nvSpPr>
          <p:spPr bwMode="auto">
            <a:xfrm>
              <a:off x="3697486" y="3558952"/>
              <a:ext cx="4891087" cy="0"/>
            </a:xfrm>
            <a:prstGeom prst="line">
              <a:avLst/>
            </a:prstGeom>
            <a:noFill/>
            <a:ln w="12700">
              <a:solidFill>
                <a:srgbClr val="000000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Line 8"/>
            <p:cNvSpPr>
              <a:spLocks noChangeShapeType="1"/>
            </p:cNvSpPr>
            <p:nvPr/>
          </p:nvSpPr>
          <p:spPr bwMode="auto">
            <a:xfrm>
              <a:off x="4286448" y="4463827"/>
              <a:ext cx="4302125" cy="0"/>
            </a:xfrm>
            <a:prstGeom prst="line">
              <a:avLst/>
            </a:prstGeom>
            <a:noFill/>
            <a:ln w="12700">
              <a:solidFill>
                <a:srgbClr val="000000">
                  <a:alpha val="50195"/>
                </a:srgbClr>
              </a:solidFill>
              <a:prstDash val="sys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Text Box 11"/>
            <p:cNvSpPr txBox="1">
              <a:spLocks noChangeArrowheads="1"/>
            </p:cNvSpPr>
            <p:nvPr/>
          </p:nvSpPr>
          <p:spPr bwMode="auto">
            <a:xfrm>
              <a:off x="4431942" y="3798635"/>
              <a:ext cx="4256411" cy="3822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kumimoji="1" lang="en-US" altLang="ko-KR" sz="1600" b="1" dirty="0" smtClean="0">
                  <a:solidFill>
                    <a:srgbClr val="336600"/>
                  </a:solidFill>
                  <a:latin typeface="+mn-ea"/>
                </a:rPr>
                <a:t>MT</a:t>
              </a:r>
              <a:r>
                <a:rPr kumimoji="1" lang="zh-CN" altLang="en-US" sz="1600" b="1" dirty="0" smtClean="0">
                  <a:solidFill>
                    <a:srgbClr val="336600"/>
                  </a:solidFill>
                  <a:latin typeface="+mn-ea"/>
                </a:rPr>
                <a:t>商户相册、团单相册、</a:t>
              </a:r>
              <a:r>
                <a:rPr kumimoji="1" lang="en-US" altLang="zh-CN" sz="1600" b="1" dirty="0" smtClean="0">
                  <a:solidFill>
                    <a:srgbClr val="336600"/>
                  </a:solidFill>
                  <a:latin typeface="+mn-ea"/>
                </a:rPr>
                <a:t>DP</a:t>
              </a:r>
              <a:r>
                <a:rPr kumimoji="1" lang="zh-CN" altLang="en-US" sz="1600" b="1" dirty="0" smtClean="0">
                  <a:solidFill>
                    <a:srgbClr val="336600"/>
                  </a:solidFill>
                  <a:latin typeface="+mn-ea"/>
                </a:rPr>
                <a:t>官方相册</a:t>
              </a:r>
              <a:endParaRPr kumimoji="1" lang="en-US" altLang="ko-KR" sz="1600" b="1" dirty="0">
                <a:solidFill>
                  <a:srgbClr val="336600"/>
                </a:solidFill>
                <a:latin typeface="+mn-ea"/>
              </a:endParaRPr>
            </a:p>
          </p:txBody>
        </p:sp>
        <p:sp>
          <p:nvSpPr>
            <p:cNvPr id="94" name="Text Box 12"/>
            <p:cNvSpPr txBox="1">
              <a:spLocks noChangeArrowheads="1"/>
            </p:cNvSpPr>
            <p:nvPr/>
          </p:nvSpPr>
          <p:spPr bwMode="auto">
            <a:xfrm>
              <a:off x="4038798" y="2931889"/>
              <a:ext cx="3067469" cy="3822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kumimoji="1" lang="zh-CN" altLang="en-US" sz="1600" b="1" dirty="0" smtClean="0">
                  <a:solidFill>
                    <a:srgbClr val="808000"/>
                  </a:solidFill>
                  <a:latin typeface="+mj-ea"/>
                  <a:ea typeface="+mj-ea"/>
                </a:rPr>
                <a:t>选取优质图片，供线上精选</a:t>
              </a:r>
              <a:endParaRPr kumimoji="1" lang="en-US" altLang="ko-KR" sz="1600" b="1" dirty="0">
                <a:solidFill>
                  <a:srgbClr val="808000"/>
                </a:solidFill>
                <a:latin typeface="+mj-ea"/>
                <a:ea typeface="+mj-ea"/>
              </a:endParaRPr>
            </a:p>
          </p:txBody>
        </p:sp>
        <p:sp>
          <p:nvSpPr>
            <p:cNvPr id="95" name="Text Box 13"/>
            <p:cNvSpPr txBox="1">
              <a:spLocks noChangeArrowheads="1"/>
            </p:cNvSpPr>
            <p:nvPr/>
          </p:nvSpPr>
          <p:spPr bwMode="auto">
            <a:xfrm>
              <a:off x="3378398" y="1965102"/>
              <a:ext cx="3334982" cy="3822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latinLnBrk="1"/>
              <a:r>
                <a:rPr kumimoji="1" lang="zh-CN" altLang="en-US" sz="1600" b="1" dirty="0" smtClean="0">
                  <a:solidFill>
                    <a:srgbClr val="FF6600"/>
                  </a:solidFill>
                  <a:latin typeface="+mj-ea"/>
                  <a:ea typeface="+mj-ea"/>
                </a:rPr>
                <a:t>结合场景，选取最合适的图片</a:t>
              </a:r>
              <a:endParaRPr kumimoji="1" lang="en-US" altLang="ko-KR" sz="1600" b="1" dirty="0">
                <a:solidFill>
                  <a:srgbClr val="FF6600"/>
                </a:solidFill>
                <a:latin typeface="+mj-ea"/>
                <a:ea typeface="+mj-ea"/>
              </a:endParaRPr>
            </a:p>
          </p:txBody>
        </p:sp>
        <p:grpSp>
          <p:nvGrpSpPr>
            <p:cNvPr id="96" name="Group 14"/>
            <p:cNvGrpSpPr>
              <a:grpSpLocks/>
            </p:cNvGrpSpPr>
            <p:nvPr/>
          </p:nvGrpSpPr>
          <p:grpSpPr bwMode="auto">
            <a:xfrm>
              <a:off x="1011936" y="1196752"/>
              <a:ext cx="3481572" cy="3367182"/>
              <a:chOff x="305" y="653"/>
              <a:chExt cx="2912" cy="2713"/>
            </a:xfrm>
          </p:grpSpPr>
          <p:grpSp>
            <p:nvGrpSpPr>
              <p:cNvPr id="98" name="Group 19"/>
              <p:cNvGrpSpPr>
                <a:grpSpLocks/>
              </p:cNvGrpSpPr>
              <p:nvPr/>
            </p:nvGrpSpPr>
            <p:grpSpPr bwMode="auto">
              <a:xfrm>
                <a:off x="305" y="2403"/>
                <a:ext cx="2912" cy="963"/>
                <a:chOff x="305" y="2403"/>
                <a:chExt cx="2912" cy="963"/>
              </a:xfrm>
            </p:grpSpPr>
            <p:sp>
              <p:nvSpPr>
                <p:cNvPr id="110" name="Freeform 20"/>
                <p:cNvSpPr>
                  <a:spLocks/>
                </p:cNvSpPr>
                <p:nvPr/>
              </p:nvSpPr>
              <p:spPr bwMode="gray">
                <a:xfrm>
                  <a:off x="595" y="2403"/>
                  <a:ext cx="2242" cy="346"/>
                </a:xfrm>
                <a:custGeom>
                  <a:avLst/>
                  <a:gdLst>
                    <a:gd name="T0" fmla="*/ 0 w 2208"/>
                    <a:gd name="T1" fmla="*/ 2180 h 303"/>
                    <a:gd name="T2" fmla="*/ 2487 w 2208"/>
                    <a:gd name="T3" fmla="*/ 2214 h 303"/>
                    <a:gd name="T4" fmla="*/ 2776 w 2208"/>
                    <a:gd name="T5" fmla="*/ 0 h 303"/>
                    <a:gd name="T6" fmla="*/ 868 w 2208"/>
                    <a:gd name="T7" fmla="*/ 208 h 303"/>
                    <a:gd name="T8" fmla="*/ 0 w 2208"/>
                    <a:gd name="T9" fmla="*/ 2180 h 3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208"/>
                    <a:gd name="T16" fmla="*/ 0 h 303"/>
                    <a:gd name="T17" fmla="*/ 2208 w 2208"/>
                    <a:gd name="T18" fmla="*/ 303 h 3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208" h="303">
                      <a:moveTo>
                        <a:pt x="0" y="298"/>
                      </a:moveTo>
                      <a:lnTo>
                        <a:pt x="1979" y="302"/>
                      </a:lnTo>
                      <a:lnTo>
                        <a:pt x="2207" y="0"/>
                      </a:lnTo>
                      <a:lnTo>
                        <a:pt x="690" y="28"/>
                      </a:lnTo>
                      <a:lnTo>
                        <a:pt x="0" y="298"/>
                      </a:lnTo>
                    </a:path>
                  </a:pathLst>
                </a:custGeom>
                <a:gradFill rotWithShape="1">
                  <a:gsLst>
                    <a:gs pos="0">
                      <a:srgbClr val="558000"/>
                    </a:gs>
                    <a:gs pos="50000">
                      <a:srgbClr val="385500"/>
                    </a:gs>
                    <a:gs pos="100000">
                      <a:srgbClr val="558000"/>
                    </a:gs>
                  </a:gsLst>
                  <a:lin ang="2700000" scaled="1"/>
                </a:gra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1" name="Freeform 21"/>
                <p:cNvSpPr>
                  <a:spLocks/>
                </p:cNvSpPr>
                <p:nvPr/>
              </p:nvSpPr>
              <p:spPr bwMode="gray">
                <a:xfrm>
                  <a:off x="305" y="2746"/>
                  <a:ext cx="2597" cy="617"/>
                </a:xfrm>
                <a:custGeom>
                  <a:avLst/>
                  <a:gdLst>
                    <a:gd name="T0" fmla="*/ 0 w 2557"/>
                    <a:gd name="T1" fmla="*/ 4191 h 538"/>
                    <a:gd name="T2" fmla="*/ 3227 w 2557"/>
                    <a:gd name="T3" fmla="*/ 4185 h 538"/>
                    <a:gd name="T4" fmla="*/ 2854 w 2557"/>
                    <a:gd name="T5" fmla="*/ 1 h 538"/>
                    <a:gd name="T6" fmla="*/ 365 w 2557"/>
                    <a:gd name="T7" fmla="*/ 0 h 538"/>
                    <a:gd name="T8" fmla="*/ 0 w 2557"/>
                    <a:gd name="T9" fmla="*/ 4191 h 5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57"/>
                    <a:gd name="T16" fmla="*/ 0 h 538"/>
                    <a:gd name="T17" fmla="*/ 2557 w 2557"/>
                    <a:gd name="T18" fmla="*/ 538 h 5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57" h="538">
                      <a:moveTo>
                        <a:pt x="0" y="537"/>
                      </a:moveTo>
                      <a:lnTo>
                        <a:pt x="2556" y="536"/>
                      </a:lnTo>
                      <a:lnTo>
                        <a:pt x="2262" y="1"/>
                      </a:lnTo>
                      <a:lnTo>
                        <a:pt x="288" y="0"/>
                      </a:lnTo>
                      <a:lnTo>
                        <a:pt x="0" y="537"/>
                      </a:lnTo>
                    </a:path>
                  </a:pathLst>
                </a:custGeom>
                <a:gradFill rotWithShape="1">
                  <a:gsLst>
                    <a:gs pos="0">
                      <a:srgbClr val="669900"/>
                    </a:gs>
                    <a:gs pos="100000">
                      <a:srgbClr val="2F4700"/>
                    </a:gs>
                  </a:gsLst>
                  <a:lin ang="2700000" scaled="1"/>
                </a:gra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Freeform 22"/>
                <p:cNvSpPr>
                  <a:spLocks/>
                </p:cNvSpPr>
                <p:nvPr/>
              </p:nvSpPr>
              <p:spPr bwMode="gray">
                <a:xfrm>
                  <a:off x="2596" y="2409"/>
                  <a:ext cx="621" cy="957"/>
                </a:xfrm>
                <a:custGeom>
                  <a:avLst/>
                  <a:gdLst>
                    <a:gd name="T0" fmla="*/ 376 w 612"/>
                    <a:gd name="T1" fmla="*/ 6338 h 836"/>
                    <a:gd name="T2" fmla="*/ 761 w 612"/>
                    <a:gd name="T3" fmla="*/ 3611 h 836"/>
                    <a:gd name="T4" fmla="*/ 281 w 612"/>
                    <a:gd name="T5" fmla="*/ 0 h 836"/>
                    <a:gd name="T6" fmla="*/ 0 w 612"/>
                    <a:gd name="T7" fmla="*/ 2297 h 836"/>
                    <a:gd name="T8" fmla="*/ 376 w 612"/>
                    <a:gd name="T9" fmla="*/ 6338 h 83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612"/>
                    <a:gd name="T16" fmla="*/ 0 h 836"/>
                    <a:gd name="T17" fmla="*/ 612 w 612"/>
                    <a:gd name="T18" fmla="*/ 836 h 8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612" h="836">
                      <a:moveTo>
                        <a:pt x="302" y="835"/>
                      </a:moveTo>
                      <a:lnTo>
                        <a:pt x="611" y="476"/>
                      </a:lnTo>
                      <a:lnTo>
                        <a:pt x="226" y="0"/>
                      </a:lnTo>
                      <a:lnTo>
                        <a:pt x="0" y="302"/>
                      </a:lnTo>
                      <a:lnTo>
                        <a:pt x="302" y="835"/>
                      </a:lnTo>
                    </a:path>
                  </a:pathLst>
                </a:custGeom>
                <a:solidFill>
                  <a:srgbClr val="99CC00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9" name="Group 23"/>
              <p:cNvGrpSpPr>
                <a:grpSpLocks/>
              </p:cNvGrpSpPr>
              <p:nvPr/>
            </p:nvGrpSpPr>
            <p:grpSpPr bwMode="auto">
              <a:xfrm>
                <a:off x="635" y="1825"/>
                <a:ext cx="2150" cy="838"/>
                <a:chOff x="635" y="1825"/>
                <a:chExt cx="2150" cy="838"/>
              </a:xfrm>
            </p:grpSpPr>
            <p:sp>
              <p:nvSpPr>
                <p:cNvPr id="107" name="Freeform 24"/>
                <p:cNvSpPr>
                  <a:spLocks/>
                </p:cNvSpPr>
                <p:nvPr/>
              </p:nvSpPr>
              <p:spPr bwMode="gray">
                <a:xfrm>
                  <a:off x="2261" y="1825"/>
                  <a:ext cx="524" cy="838"/>
                </a:xfrm>
                <a:custGeom>
                  <a:avLst/>
                  <a:gdLst>
                    <a:gd name="T0" fmla="*/ 0 w 516"/>
                    <a:gd name="T1" fmla="*/ 1526 h 732"/>
                    <a:gd name="T2" fmla="*/ 371 w 516"/>
                    <a:gd name="T3" fmla="*/ 5559 h 732"/>
                    <a:gd name="T4" fmla="*/ 648 w 516"/>
                    <a:gd name="T5" fmla="*/ 3374 h 732"/>
                    <a:gd name="T6" fmla="*/ 198 w 516"/>
                    <a:gd name="T7" fmla="*/ 0 h 732"/>
                    <a:gd name="T8" fmla="*/ 0 w 516"/>
                    <a:gd name="T9" fmla="*/ 1526 h 73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16"/>
                    <a:gd name="T16" fmla="*/ 0 h 732"/>
                    <a:gd name="T17" fmla="*/ 516 w 516"/>
                    <a:gd name="T18" fmla="*/ 732 h 73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16" h="732">
                      <a:moveTo>
                        <a:pt x="0" y="201"/>
                      </a:moveTo>
                      <a:lnTo>
                        <a:pt x="294" y="731"/>
                      </a:lnTo>
                      <a:lnTo>
                        <a:pt x="515" y="444"/>
                      </a:lnTo>
                      <a:lnTo>
                        <a:pt x="156" y="0"/>
                      </a:lnTo>
                      <a:lnTo>
                        <a:pt x="0" y="201"/>
                      </a:lnTo>
                    </a:path>
                  </a:pathLst>
                </a:custGeom>
                <a:solidFill>
                  <a:srgbClr val="FEF800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8" name="Freeform 25"/>
                <p:cNvSpPr>
                  <a:spLocks/>
                </p:cNvSpPr>
                <p:nvPr/>
              </p:nvSpPr>
              <p:spPr bwMode="gray">
                <a:xfrm>
                  <a:off x="915" y="1825"/>
                  <a:ext cx="1504" cy="226"/>
                </a:xfrm>
                <a:custGeom>
                  <a:avLst/>
                  <a:gdLst>
                    <a:gd name="T0" fmla="*/ 0 w 1481"/>
                    <a:gd name="T1" fmla="*/ 1541 h 197"/>
                    <a:gd name="T2" fmla="*/ 1675 w 1481"/>
                    <a:gd name="T3" fmla="*/ 1541 h 197"/>
                    <a:gd name="T4" fmla="*/ 1865 w 1481"/>
                    <a:gd name="T5" fmla="*/ 0 h 197"/>
                    <a:gd name="T6" fmla="*/ 463 w 1481"/>
                    <a:gd name="T7" fmla="*/ 3 h 197"/>
                    <a:gd name="T8" fmla="*/ 0 w 1481"/>
                    <a:gd name="T9" fmla="*/ 1541 h 19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481"/>
                    <a:gd name="T16" fmla="*/ 0 h 197"/>
                    <a:gd name="T17" fmla="*/ 1481 w 1481"/>
                    <a:gd name="T18" fmla="*/ 197 h 19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481" h="197">
                      <a:moveTo>
                        <a:pt x="0" y="196"/>
                      </a:moveTo>
                      <a:lnTo>
                        <a:pt x="1329" y="196"/>
                      </a:lnTo>
                      <a:lnTo>
                        <a:pt x="1480" y="0"/>
                      </a:lnTo>
                      <a:lnTo>
                        <a:pt x="367" y="3"/>
                      </a:lnTo>
                      <a:lnTo>
                        <a:pt x="0" y="196"/>
                      </a:lnTo>
                    </a:path>
                  </a:pathLst>
                </a:custGeom>
                <a:gradFill rotWithShape="1">
                  <a:gsLst>
                    <a:gs pos="0">
                      <a:srgbClr val="9E9A00"/>
                    </a:gs>
                    <a:gs pos="50000">
                      <a:srgbClr val="696600"/>
                    </a:gs>
                    <a:gs pos="100000">
                      <a:srgbClr val="9E9A00"/>
                    </a:gs>
                  </a:gsLst>
                  <a:lin ang="2700000" scaled="1"/>
                </a:gra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9" name="Freeform 26"/>
                <p:cNvSpPr>
                  <a:spLocks/>
                </p:cNvSpPr>
                <p:nvPr/>
              </p:nvSpPr>
              <p:spPr bwMode="gray">
                <a:xfrm>
                  <a:off x="635" y="2051"/>
                  <a:ext cx="1935" cy="607"/>
                </a:xfrm>
                <a:custGeom>
                  <a:avLst/>
                  <a:gdLst>
                    <a:gd name="T0" fmla="*/ 0 w 1906"/>
                    <a:gd name="T1" fmla="*/ 4042 h 530"/>
                    <a:gd name="T2" fmla="*/ 2389 w 1906"/>
                    <a:gd name="T3" fmla="*/ 4042 h 530"/>
                    <a:gd name="T4" fmla="*/ 2014 w 1906"/>
                    <a:gd name="T5" fmla="*/ 0 h 530"/>
                    <a:gd name="T6" fmla="*/ 353 w 1906"/>
                    <a:gd name="T7" fmla="*/ 0 h 530"/>
                    <a:gd name="T8" fmla="*/ 0 w 1906"/>
                    <a:gd name="T9" fmla="*/ 4042 h 53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06"/>
                    <a:gd name="T16" fmla="*/ 0 h 530"/>
                    <a:gd name="T17" fmla="*/ 1906 w 1906"/>
                    <a:gd name="T18" fmla="*/ 530 h 53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06" h="530">
                      <a:moveTo>
                        <a:pt x="0" y="529"/>
                      </a:moveTo>
                      <a:lnTo>
                        <a:pt x="1905" y="529"/>
                      </a:lnTo>
                      <a:lnTo>
                        <a:pt x="1606" y="0"/>
                      </a:lnTo>
                      <a:lnTo>
                        <a:pt x="282" y="0"/>
                      </a:lnTo>
                      <a:lnTo>
                        <a:pt x="0" y="529"/>
                      </a:lnTo>
                    </a:path>
                  </a:pathLst>
                </a:custGeom>
                <a:gradFill rotWithShape="1">
                  <a:gsLst>
                    <a:gs pos="0">
                      <a:srgbClr val="CCCC00"/>
                    </a:gs>
                    <a:gs pos="100000">
                      <a:srgbClr val="5E5E00"/>
                    </a:gs>
                  </a:gsLst>
                  <a:lin ang="2700000" scaled="1"/>
                </a:gra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0" name="Group 27"/>
              <p:cNvGrpSpPr>
                <a:grpSpLocks/>
              </p:cNvGrpSpPr>
              <p:nvPr/>
            </p:nvGrpSpPr>
            <p:grpSpPr bwMode="auto">
              <a:xfrm>
                <a:off x="955" y="1234"/>
                <a:ext cx="1404" cy="737"/>
                <a:chOff x="955" y="1234"/>
                <a:chExt cx="1404" cy="737"/>
              </a:xfrm>
            </p:grpSpPr>
            <p:sp>
              <p:nvSpPr>
                <p:cNvPr id="104" name="Freeform 28"/>
                <p:cNvSpPr>
                  <a:spLocks/>
                </p:cNvSpPr>
                <p:nvPr/>
              </p:nvSpPr>
              <p:spPr bwMode="gray">
                <a:xfrm>
                  <a:off x="1250" y="1239"/>
                  <a:ext cx="742" cy="118"/>
                </a:xfrm>
                <a:custGeom>
                  <a:avLst/>
                  <a:gdLst>
                    <a:gd name="T0" fmla="*/ 0 w 734"/>
                    <a:gd name="T1" fmla="*/ 661 h 104"/>
                    <a:gd name="T2" fmla="*/ 766 w 734"/>
                    <a:gd name="T3" fmla="*/ 686 h 104"/>
                    <a:gd name="T4" fmla="*/ 862 w 734"/>
                    <a:gd name="T5" fmla="*/ 0 h 104"/>
                    <a:gd name="T6" fmla="*/ 210 w 734"/>
                    <a:gd name="T7" fmla="*/ 0 h 104"/>
                    <a:gd name="T8" fmla="*/ 0 w 734"/>
                    <a:gd name="T9" fmla="*/ 661 h 1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34"/>
                    <a:gd name="T16" fmla="*/ 0 h 104"/>
                    <a:gd name="T17" fmla="*/ 734 w 734"/>
                    <a:gd name="T18" fmla="*/ 104 h 1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34" h="104">
                      <a:moveTo>
                        <a:pt x="0" y="100"/>
                      </a:moveTo>
                      <a:lnTo>
                        <a:pt x="652" y="103"/>
                      </a:lnTo>
                      <a:lnTo>
                        <a:pt x="733" y="0"/>
                      </a:lnTo>
                      <a:lnTo>
                        <a:pt x="180" y="0"/>
                      </a:lnTo>
                      <a:lnTo>
                        <a:pt x="0" y="100"/>
                      </a:lnTo>
                    </a:path>
                  </a:pathLst>
                </a:custGeom>
                <a:gradFill rotWithShape="1">
                  <a:gsLst>
                    <a:gs pos="0">
                      <a:srgbClr val="FF6535"/>
                    </a:gs>
                    <a:gs pos="50000">
                      <a:srgbClr val="A94323"/>
                    </a:gs>
                    <a:gs pos="100000">
                      <a:srgbClr val="FF6535"/>
                    </a:gs>
                  </a:gsLst>
                  <a:lin ang="2700000" scaled="1"/>
                </a:gra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5" name="Freeform 29"/>
                <p:cNvSpPr>
                  <a:spLocks/>
                </p:cNvSpPr>
                <p:nvPr/>
              </p:nvSpPr>
              <p:spPr bwMode="gray">
                <a:xfrm>
                  <a:off x="955" y="1354"/>
                  <a:ext cx="1258" cy="617"/>
                </a:xfrm>
                <a:custGeom>
                  <a:avLst/>
                  <a:gdLst>
                    <a:gd name="T0" fmla="*/ 0 w 1239"/>
                    <a:gd name="T1" fmla="*/ 4191 h 538"/>
                    <a:gd name="T2" fmla="*/ 1554 w 1239"/>
                    <a:gd name="T3" fmla="*/ 4191 h 538"/>
                    <a:gd name="T4" fmla="*/ 1193 w 1239"/>
                    <a:gd name="T5" fmla="*/ 0 h 538"/>
                    <a:gd name="T6" fmla="*/ 361 w 1239"/>
                    <a:gd name="T7" fmla="*/ 0 h 538"/>
                    <a:gd name="T8" fmla="*/ 0 w 1239"/>
                    <a:gd name="T9" fmla="*/ 4191 h 5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239"/>
                    <a:gd name="T16" fmla="*/ 0 h 538"/>
                    <a:gd name="T17" fmla="*/ 1239 w 1239"/>
                    <a:gd name="T18" fmla="*/ 538 h 5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239" h="538">
                      <a:moveTo>
                        <a:pt x="0" y="537"/>
                      </a:moveTo>
                      <a:lnTo>
                        <a:pt x="1238" y="537"/>
                      </a:lnTo>
                      <a:lnTo>
                        <a:pt x="950" y="0"/>
                      </a:lnTo>
                      <a:lnTo>
                        <a:pt x="288" y="0"/>
                      </a:lnTo>
                      <a:lnTo>
                        <a:pt x="0" y="537"/>
                      </a:lnTo>
                    </a:path>
                  </a:pathLst>
                </a:custGeom>
                <a:gradFill rotWithShape="1">
                  <a:gsLst>
                    <a:gs pos="0">
                      <a:srgbClr val="FF9933"/>
                    </a:gs>
                    <a:gs pos="100000">
                      <a:srgbClr val="764718"/>
                    </a:gs>
                  </a:gsLst>
                  <a:lin ang="2700000" scaled="1"/>
                </a:gra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06" name="Freeform 30"/>
                <p:cNvSpPr>
                  <a:spLocks/>
                </p:cNvSpPr>
                <p:nvPr/>
              </p:nvSpPr>
              <p:spPr bwMode="gray">
                <a:xfrm>
                  <a:off x="1914" y="1234"/>
                  <a:ext cx="445" cy="732"/>
                </a:xfrm>
                <a:custGeom>
                  <a:avLst/>
                  <a:gdLst>
                    <a:gd name="T0" fmla="*/ 353 w 439"/>
                    <a:gd name="T1" fmla="*/ 5012 h 638"/>
                    <a:gd name="T2" fmla="*/ 536 w 439"/>
                    <a:gd name="T3" fmla="*/ 3467 h 638"/>
                    <a:gd name="T4" fmla="*/ 94 w 439"/>
                    <a:gd name="T5" fmla="*/ 0 h 638"/>
                    <a:gd name="T6" fmla="*/ 0 w 439"/>
                    <a:gd name="T7" fmla="*/ 750 h 638"/>
                    <a:gd name="T8" fmla="*/ 353 w 439"/>
                    <a:gd name="T9" fmla="*/ 5012 h 63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39"/>
                    <a:gd name="T16" fmla="*/ 0 h 638"/>
                    <a:gd name="T17" fmla="*/ 439 w 439"/>
                    <a:gd name="T18" fmla="*/ 638 h 63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39" h="638">
                      <a:moveTo>
                        <a:pt x="289" y="637"/>
                      </a:moveTo>
                      <a:lnTo>
                        <a:pt x="438" y="441"/>
                      </a:lnTo>
                      <a:lnTo>
                        <a:pt x="79" y="0"/>
                      </a:lnTo>
                      <a:lnTo>
                        <a:pt x="0" y="96"/>
                      </a:lnTo>
                      <a:lnTo>
                        <a:pt x="289" y="637"/>
                      </a:lnTo>
                    </a:path>
                  </a:pathLst>
                </a:custGeom>
                <a:solidFill>
                  <a:srgbClr val="FFBA75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1" name="Group 31"/>
              <p:cNvGrpSpPr>
                <a:grpSpLocks/>
              </p:cNvGrpSpPr>
              <p:nvPr/>
            </p:nvGrpSpPr>
            <p:grpSpPr bwMode="auto">
              <a:xfrm>
                <a:off x="1284" y="653"/>
                <a:ext cx="653" cy="616"/>
                <a:chOff x="1284" y="653"/>
                <a:chExt cx="653" cy="616"/>
              </a:xfrm>
            </p:grpSpPr>
            <p:sp>
              <p:nvSpPr>
                <p:cNvPr id="102" name="Freeform 32"/>
                <p:cNvSpPr>
                  <a:spLocks/>
                </p:cNvSpPr>
                <p:nvPr/>
              </p:nvSpPr>
              <p:spPr bwMode="gray">
                <a:xfrm>
                  <a:off x="1284" y="653"/>
                  <a:ext cx="598" cy="616"/>
                </a:xfrm>
                <a:custGeom>
                  <a:avLst/>
                  <a:gdLst>
                    <a:gd name="T0" fmla="*/ 0 w 587"/>
                    <a:gd name="T1" fmla="*/ 4177 h 537"/>
                    <a:gd name="T2" fmla="*/ 773 w 587"/>
                    <a:gd name="T3" fmla="*/ 4203 h 537"/>
                    <a:gd name="T4" fmla="*/ 373 w 587"/>
                    <a:gd name="T5" fmla="*/ 0 h 537"/>
                    <a:gd name="T6" fmla="*/ 0 w 587"/>
                    <a:gd name="T7" fmla="*/ 4177 h 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587"/>
                    <a:gd name="T13" fmla="*/ 0 h 537"/>
                    <a:gd name="T14" fmla="*/ 587 w 587"/>
                    <a:gd name="T15" fmla="*/ 537 h 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587" h="537">
                      <a:moveTo>
                        <a:pt x="0" y="533"/>
                      </a:moveTo>
                      <a:lnTo>
                        <a:pt x="586" y="536"/>
                      </a:lnTo>
                      <a:lnTo>
                        <a:pt x="283" y="0"/>
                      </a:lnTo>
                      <a:lnTo>
                        <a:pt x="0" y="533"/>
                      </a:lnTo>
                    </a:path>
                  </a:pathLst>
                </a:custGeom>
                <a:gradFill rotWithShape="1">
                  <a:gsLst>
                    <a:gs pos="0">
                      <a:srgbClr val="CC3300"/>
                    </a:gs>
                    <a:gs pos="100000">
                      <a:srgbClr val="5E1800"/>
                    </a:gs>
                  </a:gsLst>
                  <a:lin ang="2700000" scaled="1"/>
                </a:gra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Freeform 33"/>
                <p:cNvSpPr>
                  <a:spLocks/>
                </p:cNvSpPr>
                <p:nvPr/>
              </p:nvSpPr>
              <p:spPr bwMode="gray">
                <a:xfrm>
                  <a:off x="1568" y="653"/>
                  <a:ext cx="369" cy="613"/>
                </a:xfrm>
                <a:custGeom>
                  <a:avLst/>
                  <a:gdLst>
                    <a:gd name="T0" fmla="*/ 363 w 364"/>
                    <a:gd name="T1" fmla="*/ 4113 h 535"/>
                    <a:gd name="T2" fmla="*/ 445 w 364"/>
                    <a:gd name="T3" fmla="*/ 3428 h 535"/>
                    <a:gd name="T4" fmla="*/ 0 w 364"/>
                    <a:gd name="T5" fmla="*/ 0 h 535"/>
                    <a:gd name="T6" fmla="*/ 363 w 364"/>
                    <a:gd name="T7" fmla="*/ 4113 h 53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64"/>
                    <a:gd name="T13" fmla="*/ 0 h 535"/>
                    <a:gd name="T14" fmla="*/ 364 w 364"/>
                    <a:gd name="T15" fmla="*/ 535 h 53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64" h="535">
                      <a:moveTo>
                        <a:pt x="296" y="534"/>
                      </a:moveTo>
                      <a:lnTo>
                        <a:pt x="363" y="445"/>
                      </a:lnTo>
                      <a:lnTo>
                        <a:pt x="0" y="0"/>
                      </a:lnTo>
                      <a:lnTo>
                        <a:pt x="296" y="534"/>
                      </a:lnTo>
                    </a:path>
                  </a:pathLst>
                </a:custGeom>
                <a:solidFill>
                  <a:srgbClr val="FF6535"/>
                </a:solidFill>
                <a:ln w="12700" cap="rnd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16" name="Text Box 34"/>
            <p:cNvSpPr txBox="1">
              <a:spLocks noChangeArrowheads="1"/>
            </p:cNvSpPr>
            <p:nvPr/>
          </p:nvSpPr>
          <p:spPr bwMode="auto">
            <a:xfrm>
              <a:off x="2003655" y="3141439"/>
              <a:ext cx="1165162" cy="3822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algn="ctr" latinLnBrk="1">
                <a:defRPr/>
              </a:pPr>
              <a:r>
                <a:rPr kumimoji="1" lang="zh-CN" altLang="en-US" sz="1600" b="1" dirty="0" smtClean="0">
                  <a:solidFill>
                    <a:srgbClr val="FFFFFF"/>
                  </a:solidFill>
                  <a:latin typeface="+mn-ea"/>
                </a:rPr>
                <a:t>离线粗选</a:t>
              </a:r>
              <a:endParaRPr kumimoji="1" lang="en-US" altLang="ko-KR" sz="1600" b="1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17" name="Text Box 35"/>
            <p:cNvSpPr txBox="1">
              <a:spLocks noChangeArrowheads="1"/>
            </p:cNvSpPr>
            <p:nvPr/>
          </p:nvSpPr>
          <p:spPr bwMode="auto">
            <a:xfrm>
              <a:off x="2214173" y="2161953"/>
              <a:ext cx="704448" cy="5583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algn="ctr" latinLnBrk="1">
                <a:lnSpc>
                  <a:spcPct val="80000"/>
                </a:lnSpc>
                <a:defRPr/>
              </a:pPr>
              <a:r>
                <a:rPr kumimoji="1" lang="zh-CN" altLang="en-US" sz="1600" b="1" dirty="0" smtClean="0">
                  <a:solidFill>
                    <a:srgbClr val="FFFFFF"/>
                  </a:solidFill>
                  <a:latin typeface="+mn-ea"/>
                </a:rPr>
                <a:t>在线</a:t>
              </a:r>
              <a:endParaRPr kumimoji="1" lang="en-US" altLang="zh-CN" sz="1600" b="1" dirty="0" smtClean="0">
                <a:solidFill>
                  <a:srgbClr val="FFFFFF"/>
                </a:solidFill>
                <a:latin typeface="+mn-ea"/>
              </a:endParaRPr>
            </a:p>
            <a:p>
              <a:pPr algn="ctr" latinLnBrk="1">
                <a:lnSpc>
                  <a:spcPct val="80000"/>
                </a:lnSpc>
                <a:defRPr/>
              </a:pPr>
              <a:r>
                <a:rPr kumimoji="1" lang="zh-CN" altLang="en-US" sz="1600" b="1" dirty="0" smtClean="0">
                  <a:solidFill>
                    <a:srgbClr val="FFFFFF"/>
                  </a:solidFill>
                  <a:latin typeface="+mn-ea"/>
                </a:rPr>
                <a:t>精选</a:t>
              </a:r>
              <a:endParaRPr kumimoji="1" lang="en-US" altLang="ko-KR" sz="1600" b="1" dirty="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19" name="Rectangle 37"/>
            <p:cNvSpPr>
              <a:spLocks noChangeArrowheads="1"/>
            </p:cNvSpPr>
            <p:nvPr/>
          </p:nvSpPr>
          <p:spPr bwMode="auto">
            <a:xfrm>
              <a:off x="1244798" y="4024089"/>
              <a:ext cx="2590800" cy="28733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 latinLnBrk="1">
                <a:defRPr/>
              </a:pPr>
              <a:r>
                <a:rPr kumimoji="1" lang="zh-CN" altLang="en-US" sz="1600" b="1" dirty="0" smtClean="0">
                  <a:solidFill>
                    <a:srgbClr val="FFFFFF"/>
                  </a:solidFill>
                  <a:latin typeface="+mn-ea"/>
                </a:rPr>
                <a:t>广挖来源</a:t>
              </a:r>
              <a:endParaRPr kumimoji="1" lang="en-US" altLang="ko-KR" sz="1600" b="1" dirty="0">
                <a:solidFill>
                  <a:srgbClr val="FFFFFF"/>
                </a:solidFill>
                <a:latin typeface="+mn-ea"/>
              </a:endParaRPr>
            </a:p>
          </p:txBody>
        </p:sp>
      </p:grpSp>
      <p:sp>
        <p:nvSpPr>
          <p:cNvPr id="120" name="文本框 119"/>
          <p:cNvSpPr txBox="1"/>
          <p:nvPr/>
        </p:nvSpPr>
        <p:spPr>
          <a:xfrm>
            <a:off x="395536" y="1124744"/>
            <a:ext cx="175988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/>
              <a:t>根据</a:t>
            </a:r>
            <a:r>
              <a:rPr kumimoji="1" lang="zh-CN" altLang="en-US" sz="1600" dirty="0" smtClean="0">
                <a:solidFill>
                  <a:schemeClr val="accent6"/>
                </a:solidFill>
              </a:rPr>
              <a:t>上下文</a:t>
            </a:r>
            <a:r>
              <a:rPr kumimoji="1" lang="zh-CN" altLang="en-US" sz="1600" dirty="0" smtClean="0"/>
              <a:t>，为</a:t>
            </a:r>
            <a:r>
              <a:rPr kumimoji="1" lang="en-US" altLang="zh-CN" sz="1600" dirty="0" smtClean="0">
                <a:solidFill>
                  <a:srgbClr val="F79646"/>
                </a:solidFill>
              </a:rPr>
              <a:t>POI</a:t>
            </a:r>
            <a:r>
              <a:rPr kumimoji="1" lang="zh-CN" altLang="en-US" sz="1600" dirty="0" smtClean="0"/>
              <a:t>选择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CTR</a:t>
            </a:r>
            <a:r>
              <a:rPr kumimoji="1" lang="zh-CN" altLang="en-US" sz="1600" dirty="0" smtClean="0"/>
              <a:t>最高</a:t>
            </a:r>
            <a:r>
              <a:rPr kumimoji="1" lang="zh-CN" altLang="en-US" sz="1600" dirty="0" smtClean="0">
                <a:solidFill>
                  <a:srgbClr val="000000"/>
                </a:solidFill>
              </a:rPr>
              <a:t>的</a:t>
            </a:r>
            <a:r>
              <a:rPr kumimoji="1" lang="zh-CN" altLang="en-US" sz="1600" dirty="0" smtClean="0">
                <a:solidFill>
                  <a:srgbClr val="F79646"/>
                </a:solidFill>
              </a:rPr>
              <a:t>图片</a:t>
            </a:r>
            <a:endParaRPr kumimoji="1" lang="zh-CN" altLang="en-US" sz="1600" dirty="0">
              <a:solidFill>
                <a:srgbClr val="F79646"/>
              </a:solidFill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2267744" y="1412776"/>
            <a:ext cx="5400600" cy="165618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00" dirty="0" smtClean="0">
              <a:solidFill>
                <a:schemeClr val="bg1"/>
              </a:solidFill>
              <a:latin typeface="Britannic Bold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0154823"/>
      </p:ext>
    </p:extLst>
  </p:cSld>
  <p:clrMapOvr>
    <a:masterClrMapping/>
  </p:clrMapOvr>
  <p:transition xmlns:p14="http://schemas.microsoft.com/office/powerpoint/2010/main" advTm="1016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/>
          <p:cNvCxnSpPr/>
          <p:nvPr/>
        </p:nvCxnSpPr>
        <p:spPr>
          <a:xfrm>
            <a:off x="16539" y="611520"/>
            <a:ext cx="980004" cy="0"/>
          </a:xfrm>
          <a:prstGeom prst="line">
            <a:avLst/>
          </a:prstGeom>
          <a:ln w="38100" cmpd="sng">
            <a:solidFill>
              <a:srgbClr val="6FD0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980004" y="620688"/>
            <a:ext cx="8163996" cy="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11042" y="611522"/>
            <a:ext cx="984017" cy="1411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31" y="611522"/>
            <a:ext cx="984017" cy="141116"/>
          </a:xfrm>
          <a:prstGeom prst="rect">
            <a:avLst/>
          </a:prstGeom>
          <a:solidFill>
            <a:srgbClr val="6FD06E"/>
          </a:solidFill>
          <a:ln>
            <a:solidFill>
              <a:srgbClr val="6FD0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5865" y="109762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2862"/>
            <a:ext cx="1835696" cy="51231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5864" y="109762"/>
            <a:ext cx="2625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首图优化（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251520" y="1052736"/>
            <a:ext cx="26259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首图优化技术进阶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1331640" y="1844824"/>
            <a:ext cx="3059327" cy="3384376"/>
            <a:chOff x="1331640" y="1844824"/>
            <a:chExt cx="2490150" cy="2888574"/>
          </a:xfrm>
        </p:grpSpPr>
        <p:sp>
          <p:nvSpPr>
            <p:cNvPr id="21" name="六边形 20"/>
            <p:cNvSpPr/>
            <p:nvPr/>
          </p:nvSpPr>
          <p:spPr>
            <a:xfrm rot="16200000">
              <a:off x="1132428" y="2044036"/>
              <a:ext cx="2888574" cy="2490150"/>
            </a:xfrm>
            <a:prstGeom prst="hexagon">
              <a:avLst/>
            </a:prstGeom>
            <a:solidFill>
              <a:srgbClr val="6FD06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448862" y="2828168"/>
              <a:ext cx="2304256" cy="60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chemeClr val="bg1"/>
                  </a:solidFill>
                  <a:latin typeface="+mn-ea"/>
                  <a:cs typeface="Arial Unicode MS" panose="020B0604020202020204" pitchFamily="34" charset="-122"/>
                </a:rPr>
                <a:t>选图机制</a:t>
              </a:r>
              <a:endParaRPr lang="zh-CN" altLang="en-US" sz="4000" dirty="0">
                <a:solidFill>
                  <a:schemeClr val="bg1"/>
                </a:solidFill>
                <a:latin typeface="+mn-ea"/>
                <a:cs typeface="Arial Unicode MS" panose="020B0604020202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19672" y="3789040"/>
              <a:ext cx="2006303" cy="3152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+mn-ea"/>
                  <a:cs typeface="Arial Unicode MS" panose="020B0604020202020204" pitchFamily="34" charset="-122"/>
                </a:rPr>
                <a:t>online</a:t>
              </a:r>
              <a:r>
                <a:rPr lang="zh-CN" altLang="en-US" dirty="0" smtClean="0">
                  <a:solidFill>
                    <a:schemeClr val="bg1"/>
                  </a:solidFill>
                  <a:latin typeface="+mn-ea"/>
                  <a:cs typeface="Arial Unicode MS" panose="020B0604020202020204" pitchFamily="34" charset="-122"/>
                </a:rPr>
                <a:t> </a:t>
              </a:r>
              <a:r>
                <a:rPr lang="en-US" altLang="zh-CN" dirty="0" smtClean="0">
                  <a:solidFill>
                    <a:schemeClr val="bg1"/>
                  </a:solidFill>
                  <a:latin typeface="+mn-ea"/>
                  <a:cs typeface="Arial Unicode MS" panose="020B0604020202020204" pitchFamily="34" charset="-122"/>
                </a:rPr>
                <a:t>offline</a:t>
              </a:r>
              <a:endParaRPr lang="zh-CN" altLang="en-US" dirty="0">
                <a:solidFill>
                  <a:schemeClr val="bg1"/>
                </a:solidFill>
                <a:latin typeface="+mn-ea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220072" y="1844824"/>
            <a:ext cx="2952328" cy="3384376"/>
            <a:chOff x="5364088" y="1844824"/>
            <a:chExt cx="2490150" cy="2888574"/>
          </a:xfrm>
        </p:grpSpPr>
        <p:sp>
          <p:nvSpPr>
            <p:cNvPr id="36" name="六边形 35"/>
            <p:cNvSpPr/>
            <p:nvPr/>
          </p:nvSpPr>
          <p:spPr>
            <a:xfrm rot="16200000">
              <a:off x="5164876" y="2044036"/>
              <a:ext cx="2888574" cy="2490150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485559" y="2828168"/>
              <a:ext cx="2232248" cy="6041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sz="4000" dirty="0" smtClean="0">
                  <a:solidFill>
                    <a:schemeClr val="bg1"/>
                  </a:solidFill>
                  <a:latin typeface="+mn-ea"/>
                  <a:cs typeface="Arial Unicode MS" panose="020B0604020202020204" pitchFamily="34" charset="-122"/>
                </a:rPr>
                <a:t>准入</a:t>
              </a:r>
              <a:r>
                <a:rPr lang="zh-CN" altLang="en-US" sz="4000" dirty="0" smtClean="0">
                  <a:solidFill>
                    <a:schemeClr val="bg1"/>
                  </a:solidFill>
                  <a:latin typeface="+mn-ea"/>
                  <a:cs typeface="Arial Unicode MS" panose="020B0604020202020204" pitchFamily="34" charset="-122"/>
                </a:rPr>
                <a:t>模型</a:t>
              </a:r>
              <a:endParaRPr lang="zh-CN" altLang="en-US" sz="4000" dirty="0">
                <a:solidFill>
                  <a:schemeClr val="bg1"/>
                </a:solidFill>
                <a:latin typeface="+mn-ea"/>
                <a:cs typeface="Arial Unicode MS" panose="020B0604020202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580112" y="3861048"/>
              <a:ext cx="200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  <a:latin typeface="+mn-ea"/>
                  <a:cs typeface="Arial Unicode MS" panose="020B0604020202020204" pitchFamily="34" charset="-122"/>
                </a:rPr>
                <a:t>offline</a:t>
              </a:r>
              <a:endParaRPr lang="zh-CN" altLang="en-US" dirty="0">
                <a:solidFill>
                  <a:schemeClr val="bg1"/>
                </a:solidFill>
                <a:latin typeface="+mn-ea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708941"/>
      </p:ext>
    </p:extLst>
  </p:cSld>
  <p:clrMapOvr>
    <a:masterClrMapping/>
  </p:clrMapOvr>
  <p:transition xmlns:p14="http://schemas.microsoft.com/office/powerpoint/2010/main" advTm="585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/>
          <p:cNvCxnSpPr/>
          <p:nvPr/>
        </p:nvCxnSpPr>
        <p:spPr>
          <a:xfrm>
            <a:off x="16539" y="611520"/>
            <a:ext cx="980004" cy="0"/>
          </a:xfrm>
          <a:prstGeom prst="line">
            <a:avLst/>
          </a:prstGeom>
          <a:ln w="38100" cmpd="sng">
            <a:solidFill>
              <a:srgbClr val="6FD0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996543" y="611520"/>
            <a:ext cx="8163996" cy="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11042" y="611522"/>
            <a:ext cx="984017" cy="1411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31" y="611522"/>
            <a:ext cx="984017" cy="141116"/>
          </a:xfrm>
          <a:prstGeom prst="rect">
            <a:avLst/>
          </a:prstGeom>
          <a:solidFill>
            <a:srgbClr val="6FD06E"/>
          </a:solidFill>
          <a:ln>
            <a:solidFill>
              <a:srgbClr val="6FD0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5865" y="109762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2862"/>
            <a:ext cx="1835696" cy="512314"/>
          </a:xfrm>
          <a:prstGeom prst="rect">
            <a:avLst/>
          </a:prstGeom>
        </p:spPr>
      </p:pic>
      <p:sp>
        <p:nvSpPr>
          <p:cNvPr id="14" name="Freeform 17"/>
          <p:cNvSpPr>
            <a:spLocks noEditPoints="1"/>
          </p:cNvSpPr>
          <p:nvPr/>
        </p:nvSpPr>
        <p:spPr bwMode="auto">
          <a:xfrm>
            <a:off x="107504" y="764704"/>
            <a:ext cx="1044979" cy="865360"/>
          </a:xfrm>
          <a:custGeom>
            <a:avLst/>
            <a:gdLst>
              <a:gd name="T0" fmla="*/ 2147483646 w 2703"/>
              <a:gd name="T1" fmla="*/ 0 h 2703"/>
              <a:gd name="T2" fmla="*/ 2147483646 w 2703"/>
              <a:gd name="T3" fmla="*/ 2147483646 h 2703"/>
              <a:gd name="T4" fmla="*/ 2147483646 w 2703"/>
              <a:gd name="T5" fmla="*/ 2147483646 h 2703"/>
              <a:gd name="T6" fmla="*/ 0 w 2703"/>
              <a:gd name="T7" fmla="*/ 2147483646 h 2703"/>
              <a:gd name="T8" fmla="*/ 2147483646 w 2703"/>
              <a:gd name="T9" fmla="*/ 0 h 2703"/>
              <a:gd name="T10" fmla="*/ 2147483646 w 2703"/>
              <a:gd name="T11" fmla="*/ 2147483646 h 2703"/>
              <a:gd name="T12" fmla="*/ 2147483646 w 2703"/>
              <a:gd name="T13" fmla="*/ 2147483646 h 2703"/>
              <a:gd name="T14" fmla="*/ 2147483646 w 2703"/>
              <a:gd name="T15" fmla="*/ 2147483646 h 2703"/>
              <a:gd name="T16" fmla="*/ 2147483646 w 2703"/>
              <a:gd name="T17" fmla="*/ 2147483646 h 2703"/>
              <a:gd name="T18" fmla="*/ 2147483646 w 2703"/>
              <a:gd name="T19" fmla="*/ 2147483646 h 270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30"/>
          <p:cNvSpPr txBox="1">
            <a:spLocks noChangeArrowheads="1"/>
          </p:cNvSpPr>
          <p:nvPr/>
        </p:nvSpPr>
        <p:spPr bwMode="auto">
          <a:xfrm>
            <a:off x="292767" y="936201"/>
            <a:ext cx="65808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37CCCE"/>
                </a:solidFill>
                <a:latin typeface="Arial" charset="0"/>
                <a:cs typeface="微软雅黑" charset="0"/>
              </a:defRPr>
            </a:lvl1pPr>
            <a:lvl2pPr>
              <a:defRPr sz="2000">
                <a:solidFill>
                  <a:srgbClr val="37CCCE"/>
                </a:solidFill>
                <a:latin typeface="Arial" charset="0"/>
                <a:ea typeface="仿宋_GB2312" charset="0"/>
                <a:cs typeface="仿宋_GB2312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9pPr>
          </a:lstStyle>
          <a:p>
            <a:pPr algn="ctr" eaLnBrk="1" hangingPunct="1"/>
            <a:r>
              <a:rPr lang="zh-CN" altLang="en-US" sz="1600" dirty="0" smtClean="0">
                <a:solidFill>
                  <a:schemeClr val="accent2"/>
                </a:solidFill>
                <a:latin typeface="微软雅黑" charset="0"/>
              </a:rPr>
              <a:t>离线粗选</a:t>
            </a:r>
            <a:endParaRPr lang="en-US" sz="1600" dirty="0">
              <a:solidFill>
                <a:schemeClr val="accent2"/>
              </a:solidFill>
              <a:latin typeface="微软雅黑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115616" y="908720"/>
            <a:ext cx="3528392" cy="504056"/>
            <a:chOff x="1187624" y="908720"/>
            <a:chExt cx="3600400" cy="576064"/>
          </a:xfrm>
        </p:grpSpPr>
        <p:sp>
          <p:nvSpPr>
            <p:cNvPr id="40" name="五边形 39"/>
            <p:cNvSpPr/>
            <p:nvPr/>
          </p:nvSpPr>
          <p:spPr>
            <a:xfrm>
              <a:off x="1187624" y="908720"/>
              <a:ext cx="1270221" cy="576064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燕尾形 41"/>
            <p:cNvSpPr/>
            <p:nvPr/>
          </p:nvSpPr>
          <p:spPr>
            <a:xfrm>
              <a:off x="2195736" y="908720"/>
              <a:ext cx="1440160" cy="57606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燕尾形 6"/>
            <p:cNvSpPr/>
            <p:nvPr/>
          </p:nvSpPr>
          <p:spPr>
            <a:xfrm>
              <a:off x="2411760" y="908720"/>
              <a:ext cx="89001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CTR</a:t>
              </a:r>
              <a:r>
                <a:rPr lang="zh-CN" altLang="en-US" sz="1400" kern="1200" dirty="0" smtClean="0"/>
                <a:t>离线预估</a:t>
              </a:r>
              <a:endParaRPr lang="en-US" sz="1400" kern="1200" dirty="0"/>
            </a:p>
          </p:txBody>
        </p:sp>
        <p:sp>
          <p:nvSpPr>
            <p:cNvPr id="44" name="燕尾形 6"/>
            <p:cNvSpPr/>
            <p:nvPr/>
          </p:nvSpPr>
          <p:spPr>
            <a:xfrm>
              <a:off x="1187624" y="908720"/>
              <a:ext cx="115212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 smtClean="0"/>
                <a:t>静态准入</a:t>
              </a:r>
              <a:endParaRPr lang="en-US" sz="1400" kern="1200" dirty="0"/>
            </a:p>
          </p:txBody>
        </p:sp>
        <p:sp>
          <p:nvSpPr>
            <p:cNvPr id="55" name="燕尾形 54"/>
            <p:cNvSpPr/>
            <p:nvPr/>
          </p:nvSpPr>
          <p:spPr>
            <a:xfrm>
              <a:off x="3347864" y="908720"/>
              <a:ext cx="1440160" cy="57606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燕尾形 6"/>
            <p:cNvSpPr/>
            <p:nvPr/>
          </p:nvSpPr>
          <p:spPr>
            <a:xfrm>
              <a:off x="3563888" y="908720"/>
              <a:ext cx="89001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/>
                <a:t>场景标签</a:t>
              </a:r>
              <a:endParaRPr lang="en-US" sz="1400" kern="1200" dirty="0"/>
            </a:p>
          </p:txBody>
        </p:sp>
      </p:grpSp>
      <p:sp>
        <p:nvSpPr>
          <p:cNvPr id="57" name="Freeform 17"/>
          <p:cNvSpPr>
            <a:spLocks noEditPoints="1"/>
          </p:cNvSpPr>
          <p:nvPr/>
        </p:nvSpPr>
        <p:spPr bwMode="auto">
          <a:xfrm>
            <a:off x="8099021" y="764704"/>
            <a:ext cx="1044979" cy="865360"/>
          </a:xfrm>
          <a:custGeom>
            <a:avLst/>
            <a:gdLst>
              <a:gd name="T0" fmla="*/ 2147483646 w 2703"/>
              <a:gd name="T1" fmla="*/ 0 h 2703"/>
              <a:gd name="T2" fmla="*/ 2147483646 w 2703"/>
              <a:gd name="T3" fmla="*/ 2147483646 h 2703"/>
              <a:gd name="T4" fmla="*/ 2147483646 w 2703"/>
              <a:gd name="T5" fmla="*/ 2147483646 h 2703"/>
              <a:gd name="T6" fmla="*/ 0 w 2703"/>
              <a:gd name="T7" fmla="*/ 2147483646 h 2703"/>
              <a:gd name="T8" fmla="*/ 2147483646 w 2703"/>
              <a:gd name="T9" fmla="*/ 0 h 2703"/>
              <a:gd name="T10" fmla="*/ 2147483646 w 2703"/>
              <a:gd name="T11" fmla="*/ 2147483646 h 2703"/>
              <a:gd name="T12" fmla="*/ 2147483646 w 2703"/>
              <a:gd name="T13" fmla="*/ 2147483646 h 2703"/>
              <a:gd name="T14" fmla="*/ 2147483646 w 2703"/>
              <a:gd name="T15" fmla="*/ 2147483646 h 2703"/>
              <a:gd name="T16" fmla="*/ 2147483646 w 2703"/>
              <a:gd name="T17" fmla="*/ 2147483646 h 2703"/>
              <a:gd name="T18" fmla="*/ 2147483646 w 2703"/>
              <a:gd name="T19" fmla="*/ 2147483646 h 270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TextBox 31"/>
          <p:cNvSpPr txBox="1">
            <a:spLocks noChangeArrowheads="1"/>
          </p:cNvSpPr>
          <p:nvPr/>
        </p:nvSpPr>
        <p:spPr bwMode="auto">
          <a:xfrm>
            <a:off x="8259732" y="936201"/>
            <a:ext cx="73921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37CCCE"/>
                </a:solidFill>
                <a:latin typeface="Arial" charset="0"/>
                <a:cs typeface="微软雅黑" charset="0"/>
              </a:defRPr>
            </a:lvl1pPr>
            <a:lvl2pPr>
              <a:defRPr sz="2000">
                <a:solidFill>
                  <a:srgbClr val="37CCCE"/>
                </a:solidFill>
                <a:latin typeface="Arial" charset="0"/>
                <a:ea typeface="仿宋_GB2312" charset="0"/>
                <a:cs typeface="仿宋_GB2312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9pPr>
          </a:lstStyle>
          <a:p>
            <a:pPr algn="ctr" eaLnBrk="1" hangingPunct="1"/>
            <a:r>
              <a:rPr lang="en-US" altLang="en-US" sz="1600" dirty="0" smtClean="0">
                <a:solidFill>
                  <a:schemeClr val="accent2"/>
                </a:solidFill>
                <a:latin typeface="微软雅黑" charset="0"/>
              </a:rPr>
              <a:t>在线</a:t>
            </a:r>
            <a:r>
              <a:rPr lang="zh-CN" altLang="en-US" sz="1600" dirty="0" smtClean="0">
                <a:solidFill>
                  <a:schemeClr val="accent2"/>
                </a:solidFill>
                <a:latin typeface="微软雅黑" charset="0"/>
              </a:rPr>
              <a:t>精选</a:t>
            </a:r>
            <a:endParaRPr lang="zh-CN" altLang="en-US" sz="1600" dirty="0">
              <a:solidFill>
                <a:schemeClr val="accent2"/>
              </a:solidFill>
              <a:latin typeface="微软雅黑" charset="0"/>
            </a:endParaRPr>
          </a:p>
        </p:txBody>
      </p:sp>
      <p:sp>
        <p:nvSpPr>
          <p:cNvPr id="61" name="燕尾形 60"/>
          <p:cNvSpPr/>
          <p:nvPr/>
        </p:nvSpPr>
        <p:spPr>
          <a:xfrm flipH="1">
            <a:off x="6084167" y="908720"/>
            <a:ext cx="1267341" cy="504056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2" name="五边形 61"/>
          <p:cNvSpPr/>
          <p:nvPr/>
        </p:nvSpPr>
        <p:spPr>
          <a:xfrm flipH="1">
            <a:off x="7092279" y="908720"/>
            <a:ext cx="1028793" cy="504056"/>
          </a:xfrm>
          <a:prstGeom prst="homePlat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3" name="燕尾形 6"/>
          <p:cNvSpPr/>
          <p:nvPr/>
        </p:nvSpPr>
        <p:spPr>
          <a:xfrm>
            <a:off x="7020272" y="908720"/>
            <a:ext cx="1129085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kern="1200" dirty="0" smtClean="0"/>
              <a:t>PCTR</a:t>
            </a:r>
            <a:endParaRPr lang="en-US" sz="1400" kern="1200" dirty="0"/>
          </a:p>
        </p:txBody>
      </p:sp>
      <p:sp>
        <p:nvSpPr>
          <p:cNvPr id="64" name="燕尾形 6"/>
          <p:cNvSpPr/>
          <p:nvPr/>
        </p:nvSpPr>
        <p:spPr>
          <a:xfrm>
            <a:off x="6156176" y="908720"/>
            <a:ext cx="913061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dirty="0" err="1" smtClean="0"/>
              <a:t>EE</a:t>
            </a:r>
            <a:r>
              <a:rPr lang="en-US" altLang="en-US" sz="1400" dirty="0" err="1" smtClean="0"/>
              <a:t>机制</a:t>
            </a:r>
            <a:endParaRPr lang="en-US" sz="1400" kern="1200" dirty="0"/>
          </a:p>
        </p:txBody>
      </p:sp>
      <p:sp>
        <p:nvSpPr>
          <p:cNvPr id="65" name="燕尾形 64"/>
          <p:cNvSpPr/>
          <p:nvPr/>
        </p:nvSpPr>
        <p:spPr>
          <a:xfrm flipH="1">
            <a:off x="5076055" y="908720"/>
            <a:ext cx="1267341" cy="504056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燕尾形 6"/>
          <p:cNvSpPr/>
          <p:nvPr/>
        </p:nvSpPr>
        <p:spPr>
          <a:xfrm>
            <a:off x="5076056" y="908720"/>
            <a:ext cx="1057077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 smtClean="0"/>
              <a:t>场景</a:t>
            </a:r>
            <a:r>
              <a:rPr lang="en-US" altLang="zh-CN" sz="1400" dirty="0" smtClean="0"/>
              <a:t>match</a:t>
            </a:r>
            <a:endParaRPr lang="en-US" sz="1400" kern="1200" dirty="0"/>
          </a:p>
        </p:txBody>
      </p:sp>
      <p:cxnSp>
        <p:nvCxnSpPr>
          <p:cNvPr id="72" name="直线连接符 71"/>
          <p:cNvCxnSpPr/>
          <p:nvPr/>
        </p:nvCxnSpPr>
        <p:spPr>
          <a:xfrm>
            <a:off x="4644008" y="764704"/>
            <a:ext cx="0" cy="5832648"/>
          </a:xfrm>
          <a:prstGeom prst="line">
            <a:avLst/>
          </a:prstGeom>
          <a:ln w="9525">
            <a:solidFill>
              <a:srgbClr val="9696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699792" y="4365104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 smtClean="0">
                <a:solidFill>
                  <a:srgbClr val="FF0000"/>
                </a:solidFill>
              </a:rPr>
              <a:t>TopN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+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原首图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788024" y="5517232"/>
            <a:ext cx="435597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FFM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支持高维细粒度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feature</a:t>
            </a:r>
          </a:p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FFM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天然做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feature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间组合，图片可视场景而出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1794097"/>
            <a:ext cx="3960440" cy="3375220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145864" y="109762"/>
            <a:ext cx="4642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选图机制</a:t>
            </a:r>
            <a:r>
              <a:rPr lang="zh-CN" altLang="en-US" sz="2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（按</a:t>
            </a:r>
            <a:r>
              <a:rPr lang="en-US" altLang="zh-CN" sz="2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CTR</a:t>
            </a:r>
            <a:r>
              <a:rPr lang="zh-CN" altLang="en-US" sz="2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选图）</a:t>
            </a:r>
          </a:p>
          <a:p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2060848"/>
            <a:ext cx="3878731" cy="331236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11760" y="43651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TopN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默认首图</a:t>
            </a:r>
            <a:endParaRPr kumimoji="1"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755576" y="3212976"/>
            <a:ext cx="3024336" cy="1152128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00" dirty="0" smtClean="0">
              <a:solidFill>
                <a:schemeClr val="bg1"/>
              </a:solidFill>
              <a:latin typeface="Britannic Bold" pitchFamily="34" charset="0"/>
            </a:endParaRPr>
          </a:p>
        </p:txBody>
      </p:sp>
      <p:sp>
        <p:nvSpPr>
          <p:cNvPr id="2" name="矩形标注 1"/>
          <p:cNvSpPr/>
          <p:nvPr/>
        </p:nvSpPr>
        <p:spPr>
          <a:xfrm>
            <a:off x="13258" y="4077072"/>
            <a:ext cx="958342" cy="432048"/>
          </a:xfrm>
          <a:prstGeom prst="wedgeRectCallout">
            <a:avLst>
              <a:gd name="adj1" fmla="val 72481"/>
              <a:gd name="adj2" fmla="val -100826"/>
            </a:avLst>
          </a:prstGeom>
          <a:solidFill>
            <a:srgbClr val="FFFFFF"/>
          </a:solidFill>
          <a:ln w="12700">
            <a:solidFill>
              <a:srgbClr val="4F81BD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600" dirty="0" smtClean="0">
                <a:solidFill>
                  <a:schemeClr val="tx1"/>
                </a:solidFill>
                <a:latin typeface="Britannic Bold" pitchFamily="34" charset="0"/>
              </a:rPr>
              <a:t>静态图片质量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7276293"/>
      </p:ext>
    </p:extLst>
  </p:cSld>
  <p:clrMapOvr>
    <a:masterClrMapping/>
  </p:clrMapOvr>
  <p:transition xmlns:p14="http://schemas.microsoft.com/office/powerpoint/2010/main" advTm="419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060848"/>
            <a:ext cx="3878731" cy="3312368"/>
          </a:xfrm>
          <a:prstGeom prst="rect">
            <a:avLst/>
          </a:prstGeom>
        </p:spPr>
      </p:pic>
      <p:cxnSp>
        <p:nvCxnSpPr>
          <p:cNvPr id="27" name="直线连接符 26"/>
          <p:cNvCxnSpPr/>
          <p:nvPr/>
        </p:nvCxnSpPr>
        <p:spPr>
          <a:xfrm>
            <a:off x="16539" y="611520"/>
            <a:ext cx="980004" cy="0"/>
          </a:xfrm>
          <a:prstGeom prst="line">
            <a:avLst/>
          </a:prstGeom>
          <a:ln w="38100" cmpd="sng">
            <a:solidFill>
              <a:srgbClr val="6FD0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996543" y="611520"/>
            <a:ext cx="8163996" cy="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11042" y="611522"/>
            <a:ext cx="984017" cy="1411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31" y="611522"/>
            <a:ext cx="984017" cy="141116"/>
          </a:xfrm>
          <a:prstGeom prst="rect">
            <a:avLst/>
          </a:prstGeom>
          <a:solidFill>
            <a:srgbClr val="6FD06E"/>
          </a:solidFill>
          <a:ln>
            <a:solidFill>
              <a:srgbClr val="6FD0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5865" y="109762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2862"/>
            <a:ext cx="1835696" cy="512314"/>
          </a:xfrm>
          <a:prstGeom prst="rect">
            <a:avLst/>
          </a:prstGeom>
        </p:spPr>
      </p:pic>
      <p:sp>
        <p:nvSpPr>
          <p:cNvPr id="14" name="Freeform 17"/>
          <p:cNvSpPr>
            <a:spLocks noEditPoints="1"/>
          </p:cNvSpPr>
          <p:nvPr/>
        </p:nvSpPr>
        <p:spPr bwMode="auto">
          <a:xfrm>
            <a:off x="107504" y="764704"/>
            <a:ext cx="1044979" cy="865360"/>
          </a:xfrm>
          <a:custGeom>
            <a:avLst/>
            <a:gdLst>
              <a:gd name="T0" fmla="*/ 2147483646 w 2703"/>
              <a:gd name="T1" fmla="*/ 0 h 2703"/>
              <a:gd name="T2" fmla="*/ 2147483646 w 2703"/>
              <a:gd name="T3" fmla="*/ 2147483646 h 2703"/>
              <a:gd name="T4" fmla="*/ 2147483646 w 2703"/>
              <a:gd name="T5" fmla="*/ 2147483646 h 2703"/>
              <a:gd name="T6" fmla="*/ 0 w 2703"/>
              <a:gd name="T7" fmla="*/ 2147483646 h 2703"/>
              <a:gd name="T8" fmla="*/ 2147483646 w 2703"/>
              <a:gd name="T9" fmla="*/ 0 h 2703"/>
              <a:gd name="T10" fmla="*/ 2147483646 w 2703"/>
              <a:gd name="T11" fmla="*/ 2147483646 h 2703"/>
              <a:gd name="T12" fmla="*/ 2147483646 w 2703"/>
              <a:gd name="T13" fmla="*/ 2147483646 h 2703"/>
              <a:gd name="T14" fmla="*/ 2147483646 w 2703"/>
              <a:gd name="T15" fmla="*/ 2147483646 h 2703"/>
              <a:gd name="T16" fmla="*/ 2147483646 w 2703"/>
              <a:gd name="T17" fmla="*/ 2147483646 h 2703"/>
              <a:gd name="T18" fmla="*/ 2147483646 w 2703"/>
              <a:gd name="T19" fmla="*/ 2147483646 h 270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30"/>
          <p:cNvSpPr txBox="1">
            <a:spLocks noChangeArrowheads="1"/>
          </p:cNvSpPr>
          <p:nvPr/>
        </p:nvSpPr>
        <p:spPr bwMode="auto">
          <a:xfrm>
            <a:off x="292767" y="936201"/>
            <a:ext cx="65808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37CCCE"/>
                </a:solidFill>
                <a:latin typeface="Arial" charset="0"/>
                <a:cs typeface="微软雅黑" charset="0"/>
              </a:defRPr>
            </a:lvl1pPr>
            <a:lvl2pPr>
              <a:defRPr sz="2000">
                <a:solidFill>
                  <a:srgbClr val="37CCCE"/>
                </a:solidFill>
                <a:latin typeface="Arial" charset="0"/>
                <a:ea typeface="仿宋_GB2312" charset="0"/>
                <a:cs typeface="仿宋_GB2312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9pPr>
          </a:lstStyle>
          <a:p>
            <a:pPr algn="ctr" eaLnBrk="1" hangingPunct="1"/>
            <a:r>
              <a:rPr lang="zh-CN" altLang="en-US" sz="1600" dirty="0" smtClean="0">
                <a:solidFill>
                  <a:schemeClr val="accent2"/>
                </a:solidFill>
                <a:latin typeface="微软雅黑" charset="0"/>
              </a:rPr>
              <a:t>离线粗选</a:t>
            </a:r>
            <a:endParaRPr lang="en-US" sz="1600" dirty="0">
              <a:solidFill>
                <a:schemeClr val="accent2"/>
              </a:solidFill>
              <a:latin typeface="微软雅黑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115616" y="908720"/>
            <a:ext cx="3528392" cy="504056"/>
            <a:chOff x="1187624" y="908720"/>
            <a:chExt cx="3600400" cy="576064"/>
          </a:xfrm>
        </p:grpSpPr>
        <p:sp>
          <p:nvSpPr>
            <p:cNvPr id="40" name="五边形 39"/>
            <p:cNvSpPr/>
            <p:nvPr/>
          </p:nvSpPr>
          <p:spPr>
            <a:xfrm>
              <a:off x="1187624" y="908720"/>
              <a:ext cx="1270221" cy="576064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燕尾形 41"/>
            <p:cNvSpPr/>
            <p:nvPr/>
          </p:nvSpPr>
          <p:spPr>
            <a:xfrm>
              <a:off x="2195736" y="908720"/>
              <a:ext cx="1440160" cy="57606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燕尾形 6"/>
            <p:cNvSpPr/>
            <p:nvPr/>
          </p:nvSpPr>
          <p:spPr>
            <a:xfrm>
              <a:off x="2411760" y="908720"/>
              <a:ext cx="89001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CTR</a:t>
              </a:r>
              <a:r>
                <a:rPr lang="zh-CN" altLang="en-US" sz="1400" kern="1200" dirty="0" smtClean="0"/>
                <a:t>离线预估</a:t>
              </a:r>
              <a:endParaRPr lang="en-US" sz="1400" kern="1200" dirty="0"/>
            </a:p>
          </p:txBody>
        </p:sp>
        <p:sp>
          <p:nvSpPr>
            <p:cNvPr id="44" name="燕尾形 6"/>
            <p:cNvSpPr/>
            <p:nvPr/>
          </p:nvSpPr>
          <p:spPr>
            <a:xfrm>
              <a:off x="1187624" y="908720"/>
              <a:ext cx="115212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 smtClean="0"/>
                <a:t>静态准入</a:t>
              </a:r>
              <a:endParaRPr lang="en-US" sz="1400" kern="1200" dirty="0"/>
            </a:p>
          </p:txBody>
        </p:sp>
        <p:sp>
          <p:nvSpPr>
            <p:cNvPr id="55" name="燕尾形 54"/>
            <p:cNvSpPr/>
            <p:nvPr/>
          </p:nvSpPr>
          <p:spPr>
            <a:xfrm>
              <a:off x="3347864" y="908720"/>
              <a:ext cx="1440160" cy="57606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燕尾形 6"/>
            <p:cNvSpPr/>
            <p:nvPr/>
          </p:nvSpPr>
          <p:spPr>
            <a:xfrm>
              <a:off x="3563888" y="908720"/>
              <a:ext cx="89001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/>
                <a:t>场景标签</a:t>
              </a:r>
              <a:endParaRPr lang="en-US" sz="1400" kern="1200" dirty="0"/>
            </a:p>
          </p:txBody>
        </p:sp>
      </p:grpSp>
      <p:sp>
        <p:nvSpPr>
          <p:cNvPr id="57" name="Freeform 17"/>
          <p:cNvSpPr>
            <a:spLocks noEditPoints="1"/>
          </p:cNvSpPr>
          <p:nvPr/>
        </p:nvSpPr>
        <p:spPr bwMode="auto">
          <a:xfrm>
            <a:off x="8099021" y="764704"/>
            <a:ext cx="1044979" cy="865360"/>
          </a:xfrm>
          <a:custGeom>
            <a:avLst/>
            <a:gdLst>
              <a:gd name="T0" fmla="*/ 2147483646 w 2703"/>
              <a:gd name="T1" fmla="*/ 0 h 2703"/>
              <a:gd name="T2" fmla="*/ 2147483646 w 2703"/>
              <a:gd name="T3" fmla="*/ 2147483646 h 2703"/>
              <a:gd name="T4" fmla="*/ 2147483646 w 2703"/>
              <a:gd name="T5" fmla="*/ 2147483646 h 2703"/>
              <a:gd name="T6" fmla="*/ 0 w 2703"/>
              <a:gd name="T7" fmla="*/ 2147483646 h 2703"/>
              <a:gd name="T8" fmla="*/ 2147483646 w 2703"/>
              <a:gd name="T9" fmla="*/ 0 h 2703"/>
              <a:gd name="T10" fmla="*/ 2147483646 w 2703"/>
              <a:gd name="T11" fmla="*/ 2147483646 h 2703"/>
              <a:gd name="T12" fmla="*/ 2147483646 w 2703"/>
              <a:gd name="T13" fmla="*/ 2147483646 h 2703"/>
              <a:gd name="T14" fmla="*/ 2147483646 w 2703"/>
              <a:gd name="T15" fmla="*/ 2147483646 h 2703"/>
              <a:gd name="T16" fmla="*/ 2147483646 w 2703"/>
              <a:gd name="T17" fmla="*/ 2147483646 h 2703"/>
              <a:gd name="T18" fmla="*/ 2147483646 w 2703"/>
              <a:gd name="T19" fmla="*/ 2147483646 h 270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TextBox 31"/>
          <p:cNvSpPr txBox="1">
            <a:spLocks noChangeArrowheads="1"/>
          </p:cNvSpPr>
          <p:nvPr/>
        </p:nvSpPr>
        <p:spPr bwMode="auto">
          <a:xfrm>
            <a:off x="8259732" y="936201"/>
            <a:ext cx="73921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37CCCE"/>
                </a:solidFill>
                <a:latin typeface="Arial" charset="0"/>
                <a:cs typeface="微软雅黑" charset="0"/>
              </a:defRPr>
            </a:lvl1pPr>
            <a:lvl2pPr>
              <a:defRPr sz="2000">
                <a:solidFill>
                  <a:srgbClr val="37CCCE"/>
                </a:solidFill>
                <a:latin typeface="Arial" charset="0"/>
                <a:ea typeface="仿宋_GB2312" charset="0"/>
                <a:cs typeface="仿宋_GB2312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9pPr>
          </a:lstStyle>
          <a:p>
            <a:pPr algn="ctr" eaLnBrk="1" hangingPunct="1"/>
            <a:r>
              <a:rPr lang="en-US" altLang="en-US" sz="1600" dirty="0" smtClean="0">
                <a:solidFill>
                  <a:schemeClr val="accent2"/>
                </a:solidFill>
                <a:latin typeface="微软雅黑" charset="0"/>
              </a:rPr>
              <a:t>在线</a:t>
            </a:r>
            <a:r>
              <a:rPr lang="zh-CN" altLang="en-US" sz="1600" dirty="0" smtClean="0">
                <a:solidFill>
                  <a:schemeClr val="accent2"/>
                </a:solidFill>
                <a:latin typeface="微软雅黑" charset="0"/>
              </a:rPr>
              <a:t>精选</a:t>
            </a:r>
            <a:endParaRPr lang="zh-CN" altLang="en-US" sz="1600" dirty="0">
              <a:solidFill>
                <a:schemeClr val="accent2"/>
              </a:solidFill>
              <a:latin typeface="微软雅黑" charset="0"/>
            </a:endParaRPr>
          </a:p>
        </p:txBody>
      </p:sp>
      <p:sp>
        <p:nvSpPr>
          <p:cNvPr id="61" name="燕尾形 60"/>
          <p:cNvSpPr/>
          <p:nvPr/>
        </p:nvSpPr>
        <p:spPr>
          <a:xfrm flipH="1">
            <a:off x="6084167" y="908720"/>
            <a:ext cx="1267341" cy="504056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2" name="五边形 61"/>
          <p:cNvSpPr/>
          <p:nvPr/>
        </p:nvSpPr>
        <p:spPr>
          <a:xfrm flipH="1">
            <a:off x="7092279" y="908720"/>
            <a:ext cx="1028793" cy="504056"/>
          </a:xfrm>
          <a:prstGeom prst="homePlat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3" name="燕尾形 6"/>
          <p:cNvSpPr/>
          <p:nvPr/>
        </p:nvSpPr>
        <p:spPr>
          <a:xfrm>
            <a:off x="7020272" y="908720"/>
            <a:ext cx="1129085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kern="1200" dirty="0" smtClean="0"/>
              <a:t>PCTR</a:t>
            </a:r>
            <a:endParaRPr lang="en-US" sz="1400" kern="1200" dirty="0"/>
          </a:p>
        </p:txBody>
      </p:sp>
      <p:sp>
        <p:nvSpPr>
          <p:cNvPr id="64" name="燕尾形 6"/>
          <p:cNvSpPr/>
          <p:nvPr/>
        </p:nvSpPr>
        <p:spPr>
          <a:xfrm>
            <a:off x="6156176" y="908720"/>
            <a:ext cx="913061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dirty="0" err="1" smtClean="0"/>
              <a:t>EE</a:t>
            </a:r>
            <a:r>
              <a:rPr lang="en-US" altLang="en-US" sz="1400" dirty="0" err="1" smtClean="0"/>
              <a:t>机制</a:t>
            </a:r>
            <a:endParaRPr lang="en-US" sz="1400" kern="1200" dirty="0"/>
          </a:p>
        </p:txBody>
      </p:sp>
      <p:sp>
        <p:nvSpPr>
          <p:cNvPr id="65" name="燕尾形 64"/>
          <p:cNvSpPr/>
          <p:nvPr/>
        </p:nvSpPr>
        <p:spPr>
          <a:xfrm flipH="1">
            <a:off x="5076055" y="908720"/>
            <a:ext cx="1267341" cy="504056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燕尾形 6"/>
          <p:cNvSpPr/>
          <p:nvPr/>
        </p:nvSpPr>
        <p:spPr>
          <a:xfrm>
            <a:off x="5076056" y="908720"/>
            <a:ext cx="1057077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 smtClean="0"/>
              <a:t>场景</a:t>
            </a:r>
            <a:r>
              <a:rPr lang="en-US" altLang="zh-CN" sz="1400" dirty="0" smtClean="0"/>
              <a:t>match</a:t>
            </a:r>
            <a:endParaRPr lang="en-US" sz="1400" kern="1200" dirty="0"/>
          </a:p>
        </p:txBody>
      </p:sp>
      <p:cxnSp>
        <p:nvCxnSpPr>
          <p:cNvPr id="72" name="直线连接符 71"/>
          <p:cNvCxnSpPr/>
          <p:nvPr/>
        </p:nvCxnSpPr>
        <p:spPr>
          <a:xfrm>
            <a:off x="4644008" y="764704"/>
            <a:ext cx="0" cy="5832648"/>
          </a:xfrm>
          <a:prstGeom prst="line">
            <a:avLst/>
          </a:prstGeom>
          <a:ln w="9525">
            <a:solidFill>
              <a:srgbClr val="9696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2120" y="3645024"/>
            <a:ext cx="2376264" cy="2244249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4716016" y="6021288"/>
            <a:ext cx="4320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网络输出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1000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维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feature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，通过聚类做维度压缩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  <a:p>
            <a:r>
              <a:rPr kumimoji="1" lang="en-US" altLang="zh-CN" sz="1600" dirty="0" smtClean="0">
                <a:solidFill>
                  <a:srgbClr val="FF0000"/>
                </a:solidFill>
              </a:rPr>
              <a:t>C8~C256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不同粒度聚类，表示从粗到细的划分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</p:txBody>
      </p:sp>
      <p:cxnSp>
        <p:nvCxnSpPr>
          <p:cNvPr id="7" name="直线连接符 6"/>
          <p:cNvCxnSpPr/>
          <p:nvPr/>
        </p:nvCxnSpPr>
        <p:spPr>
          <a:xfrm>
            <a:off x="4788024" y="3429000"/>
            <a:ext cx="4355976" cy="0"/>
          </a:xfrm>
          <a:prstGeom prst="line">
            <a:avLst/>
          </a:prstGeom>
          <a:ln w="9525">
            <a:solidFill>
              <a:srgbClr val="9696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716841"/>
              </p:ext>
            </p:extLst>
          </p:nvPr>
        </p:nvGraphicFramePr>
        <p:xfrm>
          <a:off x="5220072" y="1772816"/>
          <a:ext cx="3672408" cy="1463040"/>
        </p:xfrm>
        <a:graphic>
          <a:graphicData uri="http://schemas.openxmlformats.org/drawingml/2006/table">
            <a:tbl>
              <a:tblPr bandRow="1">
                <a:tableStyleId>{0E3FDE45-AF77-4B5C-9715-49D594BDF05E}</a:tableStyleId>
              </a:tblPr>
              <a:tblGrid>
                <a:gridCol w="1080120"/>
                <a:gridCol w="2592288"/>
              </a:tblGrid>
              <a:tr h="334836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picID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细粒度</a:t>
                      </a:r>
                      <a:r>
                        <a:rPr lang="en-US" altLang="zh-CN" sz="1600" dirty="0" smtClean="0"/>
                        <a:t>feature</a:t>
                      </a:r>
                      <a:r>
                        <a:rPr lang="zh-CN" altLang="en-US" sz="1600" dirty="0" smtClean="0"/>
                        <a:t>体现后验</a:t>
                      </a:r>
                      <a:endParaRPr lang="zh-CN" altLang="en-US" sz="1600" dirty="0"/>
                    </a:p>
                  </a:txBody>
                  <a:tcPr/>
                </a:tc>
              </a:tr>
              <a:tr h="3348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size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smtClean="0"/>
                        <a:t>长款，比例</a:t>
                      </a:r>
                      <a:endParaRPr lang="zh-CN" altLang="en-US" sz="1600" dirty="0" smtClean="0"/>
                    </a:p>
                  </a:txBody>
                  <a:tcPr/>
                </a:tc>
              </a:tr>
              <a:tr h="334836"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clusterN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rgbClr val="FF0000"/>
                          </a:solidFill>
                        </a:rPr>
                        <a:t>不同粒度的图片划分</a:t>
                      </a:r>
                      <a:endParaRPr lang="zh-CN" alt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3483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others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smtClean="0"/>
                        <a:t>……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3" name="文本框 52"/>
          <p:cNvSpPr txBox="1"/>
          <p:nvPr/>
        </p:nvSpPr>
        <p:spPr>
          <a:xfrm>
            <a:off x="145864" y="116632"/>
            <a:ext cx="45701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选图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机制（按</a:t>
            </a:r>
            <a:r>
              <a:rPr lang="en-US" altLang="zh-CN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CTR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选图）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411760" y="4365104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TopN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默认首图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524328" y="486916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CNN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4590525"/>
      </p:ext>
    </p:extLst>
  </p:cSld>
  <p:clrMapOvr>
    <a:masterClrMapping/>
  </p:clrMapOvr>
  <p:transition xmlns:p14="http://schemas.microsoft.com/office/powerpoint/2010/main" advTm="612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/>
          <p:cNvCxnSpPr/>
          <p:nvPr/>
        </p:nvCxnSpPr>
        <p:spPr>
          <a:xfrm>
            <a:off x="16539" y="611520"/>
            <a:ext cx="980004" cy="0"/>
          </a:xfrm>
          <a:prstGeom prst="line">
            <a:avLst/>
          </a:prstGeom>
          <a:ln w="38100" cmpd="sng">
            <a:solidFill>
              <a:srgbClr val="6FD0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996543" y="611520"/>
            <a:ext cx="8163996" cy="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11042" y="611522"/>
            <a:ext cx="984017" cy="1411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31" y="611522"/>
            <a:ext cx="984017" cy="141116"/>
          </a:xfrm>
          <a:prstGeom prst="rect">
            <a:avLst/>
          </a:prstGeom>
          <a:solidFill>
            <a:srgbClr val="6FD06E"/>
          </a:solidFill>
          <a:ln>
            <a:solidFill>
              <a:srgbClr val="6FD0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5865" y="109762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2862"/>
            <a:ext cx="1835696" cy="512314"/>
          </a:xfrm>
          <a:prstGeom prst="rect">
            <a:avLst/>
          </a:prstGeom>
        </p:spPr>
      </p:pic>
      <p:sp>
        <p:nvSpPr>
          <p:cNvPr id="14" name="Freeform 17"/>
          <p:cNvSpPr>
            <a:spLocks noEditPoints="1"/>
          </p:cNvSpPr>
          <p:nvPr/>
        </p:nvSpPr>
        <p:spPr bwMode="auto">
          <a:xfrm>
            <a:off x="107504" y="764704"/>
            <a:ext cx="1044979" cy="865360"/>
          </a:xfrm>
          <a:custGeom>
            <a:avLst/>
            <a:gdLst>
              <a:gd name="T0" fmla="*/ 2147483646 w 2703"/>
              <a:gd name="T1" fmla="*/ 0 h 2703"/>
              <a:gd name="T2" fmla="*/ 2147483646 w 2703"/>
              <a:gd name="T3" fmla="*/ 2147483646 h 2703"/>
              <a:gd name="T4" fmla="*/ 2147483646 w 2703"/>
              <a:gd name="T5" fmla="*/ 2147483646 h 2703"/>
              <a:gd name="T6" fmla="*/ 0 w 2703"/>
              <a:gd name="T7" fmla="*/ 2147483646 h 2703"/>
              <a:gd name="T8" fmla="*/ 2147483646 w 2703"/>
              <a:gd name="T9" fmla="*/ 0 h 2703"/>
              <a:gd name="T10" fmla="*/ 2147483646 w 2703"/>
              <a:gd name="T11" fmla="*/ 2147483646 h 2703"/>
              <a:gd name="T12" fmla="*/ 2147483646 w 2703"/>
              <a:gd name="T13" fmla="*/ 2147483646 h 2703"/>
              <a:gd name="T14" fmla="*/ 2147483646 w 2703"/>
              <a:gd name="T15" fmla="*/ 2147483646 h 2703"/>
              <a:gd name="T16" fmla="*/ 2147483646 w 2703"/>
              <a:gd name="T17" fmla="*/ 2147483646 h 2703"/>
              <a:gd name="T18" fmla="*/ 2147483646 w 2703"/>
              <a:gd name="T19" fmla="*/ 2147483646 h 270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30"/>
          <p:cNvSpPr txBox="1">
            <a:spLocks noChangeArrowheads="1"/>
          </p:cNvSpPr>
          <p:nvPr/>
        </p:nvSpPr>
        <p:spPr bwMode="auto">
          <a:xfrm>
            <a:off x="292767" y="936201"/>
            <a:ext cx="65808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37CCCE"/>
                </a:solidFill>
                <a:latin typeface="Arial" charset="0"/>
                <a:cs typeface="微软雅黑" charset="0"/>
              </a:defRPr>
            </a:lvl1pPr>
            <a:lvl2pPr>
              <a:defRPr sz="2000">
                <a:solidFill>
                  <a:srgbClr val="37CCCE"/>
                </a:solidFill>
                <a:latin typeface="Arial" charset="0"/>
                <a:ea typeface="仿宋_GB2312" charset="0"/>
                <a:cs typeface="仿宋_GB2312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9pPr>
          </a:lstStyle>
          <a:p>
            <a:pPr algn="ctr" eaLnBrk="1" hangingPunct="1"/>
            <a:r>
              <a:rPr lang="zh-CN" altLang="en-US" sz="1600" dirty="0" smtClean="0">
                <a:solidFill>
                  <a:schemeClr val="accent2"/>
                </a:solidFill>
                <a:latin typeface="微软雅黑" charset="0"/>
              </a:rPr>
              <a:t>离线粗选</a:t>
            </a:r>
            <a:endParaRPr lang="en-US" sz="1600" dirty="0">
              <a:solidFill>
                <a:schemeClr val="accent2"/>
              </a:solidFill>
              <a:latin typeface="微软雅黑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115616" y="908720"/>
            <a:ext cx="3528392" cy="504056"/>
            <a:chOff x="1187624" y="908720"/>
            <a:chExt cx="3600400" cy="576064"/>
          </a:xfrm>
        </p:grpSpPr>
        <p:sp>
          <p:nvSpPr>
            <p:cNvPr id="40" name="五边形 39"/>
            <p:cNvSpPr/>
            <p:nvPr/>
          </p:nvSpPr>
          <p:spPr>
            <a:xfrm>
              <a:off x="1187624" y="908720"/>
              <a:ext cx="1270221" cy="576064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燕尾形 41"/>
            <p:cNvSpPr/>
            <p:nvPr/>
          </p:nvSpPr>
          <p:spPr>
            <a:xfrm>
              <a:off x="2195736" y="908720"/>
              <a:ext cx="1440160" cy="576064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燕尾形 6"/>
            <p:cNvSpPr/>
            <p:nvPr/>
          </p:nvSpPr>
          <p:spPr>
            <a:xfrm>
              <a:off x="2411760" y="908720"/>
              <a:ext cx="89001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CTR</a:t>
              </a:r>
              <a:r>
                <a:rPr lang="zh-CN" altLang="en-US" sz="1400" kern="1200" dirty="0" smtClean="0"/>
                <a:t>离线预估</a:t>
              </a:r>
              <a:endParaRPr lang="en-US" sz="1400" kern="1200" dirty="0"/>
            </a:p>
          </p:txBody>
        </p:sp>
        <p:sp>
          <p:nvSpPr>
            <p:cNvPr id="44" name="燕尾形 6"/>
            <p:cNvSpPr/>
            <p:nvPr/>
          </p:nvSpPr>
          <p:spPr>
            <a:xfrm>
              <a:off x="1187624" y="908720"/>
              <a:ext cx="115212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 smtClean="0"/>
                <a:t>静态准入</a:t>
              </a:r>
              <a:endParaRPr lang="en-US" sz="1400" kern="1200" dirty="0"/>
            </a:p>
          </p:txBody>
        </p:sp>
        <p:sp>
          <p:nvSpPr>
            <p:cNvPr id="55" name="燕尾形 54"/>
            <p:cNvSpPr/>
            <p:nvPr/>
          </p:nvSpPr>
          <p:spPr>
            <a:xfrm>
              <a:off x="3347864" y="908720"/>
              <a:ext cx="1440160" cy="57606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燕尾形 6"/>
            <p:cNvSpPr/>
            <p:nvPr/>
          </p:nvSpPr>
          <p:spPr>
            <a:xfrm>
              <a:off x="3563888" y="908720"/>
              <a:ext cx="89001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/>
                <a:t>场景标签</a:t>
              </a:r>
              <a:endParaRPr lang="en-US" sz="1400" kern="1200" dirty="0"/>
            </a:p>
          </p:txBody>
        </p:sp>
      </p:grpSp>
      <p:sp>
        <p:nvSpPr>
          <p:cNvPr id="57" name="Freeform 17"/>
          <p:cNvSpPr>
            <a:spLocks noEditPoints="1"/>
          </p:cNvSpPr>
          <p:nvPr/>
        </p:nvSpPr>
        <p:spPr bwMode="auto">
          <a:xfrm>
            <a:off x="8099021" y="764704"/>
            <a:ext cx="1044979" cy="865360"/>
          </a:xfrm>
          <a:custGeom>
            <a:avLst/>
            <a:gdLst>
              <a:gd name="T0" fmla="*/ 2147483646 w 2703"/>
              <a:gd name="T1" fmla="*/ 0 h 2703"/>
              <a:gd name="T2" fmla="*/ 2147483646 w 2703"/>
              <a:gd name="T3" fmla="*/ 2147483646 h 2703"/>
              <a:gd name="T4" fmla="*/ 2147483646 w 2703"/>
              <a:gd name="T5" fmla="*/ 2147483646 h 2703"/>
              <a:gd name="T6" fmla="*/ 0 w 2703"/>
              <a:gd name="T7" fmla="*/ 2147483646 h 2703"/>
              <a:gd name="T8" fmla="*/ 2147483646 w 2703"/>
              <a:gd name="T9" fmla="*/ 0 h 2703"/>
              <a:gd name="T10" fmla="*/ 2147483646 w 2703"/>
              <a:gd name="T11" fmla="*/ 2147483646 h 2703"/>
              <a:gd name="T12" fmla="*/ 2147483646 w 2703"/>
              <a:gd name="T13" fmla="*/ 2147483646 h 2703"/>
              <a:gd name="T14" fmla="*/ 2147483646 w 2703"/>
              <a:gd name="T15" fmla="*/ 2147483646 h 2703"/>
              <a:gd name="T16" fmla="*/ 2147483646 w 2703"/>
              <a:gd name="T17" fmla="*/ 2147483646 h 2703"/>
              <a:gd name="T18" fmla="*/ 2147483646 w 2703"/>
              <a:gd name="T19" fmla="*/ 2147483646 h 270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TextBox 31"/>
          <p:cNvSpPr txBox="1">
            <a:spLocks noChangeArrowheads="1"/>
          </p:cNvSpPr>
          <p:nvPr/>
        </p:nvSpPr>
        <p:spPr bwMode="auto">
          <a:xfrm>
            <a:off x="8259732" y="936201"/>
            <a:ext cx="73921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37CCCE"/>
                </a:solidFill>
                <a:latin typeface="Arial" charset="0"/>
                <a:cs typeface="微软雅黑" charset="0"/>
              </a:defRPr>
            </a:lvl1pPr>
            <a:lvl2pPr>
              <a:defRPr sz="2000">
                <a:solidFill>
                  <a:srgbClr val="37CCCE"/>
                </a:solidFill>
                <a:latin typeface="Arial" charset="0"/>
                <a:ea typeface="仿宋_GB2312" charset="0"/>
                <a:cs typeface="仿宋_GB2312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9pPr>
          </a:lstStyle>
          <a:p>
            <a:pPr algn="ctr" eaLnBrk="1" hangingPunct="1"/>
            <a:r>
              <a:rPr lang="en-US" altLang="en-US" sz="1600" dirty="0" smtClean="0">
                <a:solidFill>
                  <a:schemeClr val="accent2"/>
                </a:solidFill>
                <a:latin typeface="微软雅黑" charset="0"/>
              </a:rPr>
              <a:t>在线</a:t>
            </a:r>
            <a:r>
              <a:rPr lang="zh-CN" altLang="en-US" sz="1600" dirty="0" smtClean="0">
                <a:solidFill>
                  <a:schemeClr val="accent2"/>
                </a:solidFill>
                <a:latin typeface="微软雅黑" charset="0"/>
              </a:rPr>
              <a:t>精选</a:t>
            </a:r>
            <a:endParaRPr lang="zh-CN" altLang="en-US" sz="1600" dirty="0">
              <a:solidFill>
                <a:schemeClr val="accent2"/>
              </a:solidFill>
              <a:latin typeface="微软雅黑" charset="0"/>
            </a:endParaRPr>
          </a:p>
        </p:txBody>
      </p:sp>
      <p:sp>
        <p:nvSpPr>
          <p:cNvPr id="61" name="燕尾形 60"/>
          <p:cNvSpPr/>
          <p:nvPr/>
        </p:nvSpPr>
        <p:spPr>
          <a:xfrm flipH="1">
            <a:off x="6084167" y="908720"/>
            <a:ext cx="1267341" cy="504056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2" name="五边形 61"/>
          <p:cNvSpPr/>
          <p:nvPr/>
        </p:nvSpPr>
        <p:spPr>
          <a:xfrm flipH="1">
            <a:off x="7092279" y="908720"/>
            <a:ext cx="1028793" cy="504056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3" name="燕尾形 6"/>
          <p:cNvSpPr/>
          <p:nvPr/>
        </p:nvSpPr>
        <p:spPr>
          <a:xfrm>
            <a:off x="7020272" y="908720"/>
            <a:ext cx="1129085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kern="1200" dirty="0" smtClean="0"/>
              <a:t>PCTR</a:t>
            </a:r>
            <a:endParaRPr lang="en-US" sz="1400" kern="1200" dirty="0"/>
          </a:p>
        </p:txBody>
      </p:sp>
      <p:sp>
        <p:nvSpPr>
          <p:cNvPr id="64" name="燕尾形 6"/>
          <p:cNvSpPr/>
          <p:nvPr/>
        </p:nvSpPr>
        <p:spPr>
          <a:xfrm>
            <a:off x="6156176" y="908720"/>
            <a:ext cx="913061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dirty="0" smtClean="0"/>
              <a:t>EE</a:t>
            </a:r>
            <a:r>
              <a:rPr lang="zh-CN" altLang="en-US" sz="1400" dirty="0" smtClean="0"/>
              <a:t>机制</a:t>
            </a:r>
            <a:endParaRPr lang="en-US" sz="1400" kern="1200" dirty="0"/>
          </a:p>
        </p:txBody>
      </p:sp>
      <p:sp>
        <p:nvSpPr>
          <p:cNvPr id="65" name="燕尾形 64"/>
          <p:cNvSpPr/>
          <p:nvPr/>
        </p:nvSpPr>
        <p:spPr>
          <a:xfrm flipH="1">
            <a:off x="5076055" y="908720"/>
            <a:ext cx="1267341" cy="504056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燕尾形 6"/>
          <p:cNvSpPr/>
          <p:nvPr/>
        </p:nvSpPr>
        <p:spPr>
          <a:xfrm>
            <a:off x="5076056" y="908720"/>
            <a:ext cx="1057077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 smtClean="0"/>
              <a:t>场景</a:t>
            </a:r>
            <a:r>
              <a:rPr lang="en-US" altLang="zh-CN" sz="1400" dirty="0" smtClean="0"/>
              <a:t>match</a:t>
            </a:r>
            <a:endParaRPr lang="en-US" sz="1400" kern="1200" dirty="0"/>
          </a:p>
        </p:txBody>
      </p:sp>
      <p:cxnSp>
        <p:nvCxnSpPr>
          <p:cNvPr id="72" name="直线连接符 71"/>
          <p:cNvCxnSpPr/>
          <p:nvPr/>
        </p:nvCxnSpPr>
        <p:spPr>
          <a:xfrm>
            <a:off x="4644008" y="764704"/>
            <a:ext cx="0" cy="5832648"/>
          </a:xfrm>
          <a:prstGeom prst="line">
            <a:avLst/>
          </a:prstGeom>
          <a:ln w="9525">
            <a:solidFill>
              <a:srgbClr val="9696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215516" y="1844824"/>
            <a:ext cx="1080120" cy="1008112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F81BD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Britannic Bold" pitchFamily="34" charset="0"/>
              </a:rPr>
              <a:t>图片集合</a:t>
            </a:r>
          </a:p>
        </p:txBody>
      </p:sp>
      <p:sp>
        <p:nvSpPr>
          <p:cNvPr id="36" name="椭圆 35"/>
          <p:cNvSpPr/>
          <p:nvPr/>
        </p:nvSpPr>
        <p:spPr>
          <a:xfrm>
            <a:off x="2159732" y="1988840"/>
            <a:ext cx="720080" cy="720080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F81BD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Britannic Bold" pitchFamily="34" charset="0"/>
              </a:rPr>
              <a:t>在线候选</a:t>
            </a:r>
          </a:p>
        </p:txBody>
      </p:sp>
      <p:sp>
        <p:nvSpPr>
          <p:cNvPr id="37" name="椭圆 36"/>
          <p:cNvSpPr/>
          <p:nvPr/>
        </p:nvSpPr>
        <p:spPr>
          <a:xfrm>
            <a:off x="3815916" y="2132856"/>
            <a:ext cx="504056" cy="432048"/>
          </a:xfrm>
          <a:prstGeom prst="ellipse">
            <a:avLst/>
          </a:prstGeom>
          <a:solidFill>
            <a:schemeClr val="accent1"/>
          </a:solidFill>
          <a:ln w="12700">
            <a:solidFill>
              <a:srgbClr val="4F81BD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Britannic Bold" pitchFamily="34" charset="0"/>
              </a:rPr>
              <a:t>曝光</a:t>
            </a:r>
          </a:p>
        </p:txBody>
      </p:sp>
      <p:cxnSp>
        <p:nvCxnSpPr>
          <p:cNvPr id="6" name="直线箭头连接符 5"/>
          <p:cNvCxnSpPr>
            <a:stCxn id="2" idx="6"/>
            <a:endCxn id="36" idx="2"/>
          </p:cNvCxnSpPr>
          <p:nvPr/>
        </p:nvCxnSpPr>
        <p:spPr>
          <a:xfrm>
            <a:off x="1295636" y="2348880"/>
            <a:ext cx="864096" cy="0"/>
          </a:xfrm>
          <a:prstGeom prst="straightConnector1">
            <a:avLst/>
          </a:prstGeom>
          <a:ln w="9525">
            <a:solidFill>
              <a:srgbClr val="969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36" idx="6"/>
            <a:endCxn id="37" idx="2"/>
          </p:cNvCxnSpPr>
          <p:nvPr/>
        </p:nvCxnSpPr>
        <p:spPr>
          <a:xfrm>
            <a:off x="2879812" y="2348880"/>
            <a:ext cx="936104" cy="0"/>
          </a:xfrm>
          <a:prstGeom prst="straightConnector1">
            <a:avLst/>
          </a:prstGeom>
          <a:ln w="9525">
            <a:solidFill>
              <a:srgbClr val="969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37" idx="4"/>
            <a:endCxn id="36" idx="4"/>
          </p:cNvCxnSpPr>
          <p:nvPr/>
        </p:nvCxnSpPr>
        <p:spPr>
          <a:xfrm rot="5400000">
            <a:off x="3221850" y="1862826"/>
            <a:ext cx="144016" cy="1548172"/>
          </a:xfrm>
          <a:prstGeom prst="bentConnector3">
            <a:avLst>
              <a:gd name="adj1" fmla="val 258732"/>
            </a:avLst>
          </a:prstGeom>
          <a:ln w="9525">
            <a:solidFill>
              <a:srgbClr val="969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36" idx="0"/>
            <a:endCxn id="2" idx="0"/>
          </p:cNvCxnSpPr>
          <p:nvPr/>
        </p:nvCxnSpPr>
        <p:spPr>
          <a:xfrm rot="16200000" flipV="1">
            <a:off x="1565666" y="1034734"/>
            <a:ext cx="144016" cy="1764196"/>
          </a:xfrm>
          <a:prstGeom prst="bentConnector3">
            <a:avLst>
              <a:gd name="adj1" fmla="val 207367"/>
            </a:avLst>
          </a:prstGeom>
          <a:ln>
            <a:tailEnd type="arrow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1367644" y="2132856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000" dirty="0" smtClean="0"/>
              <a:t>静态准入</a:t>
            </a:r>
            <a:endParaRPr kumimoji="1" lang="zh-CN" altLang="en-US" sz="1000" dirty="0"/>
          </a:p>
        </p:txBody>
      </p:sp>
      <p:sp>
        <p:nvSpPr>
          <p:cNvPr id="79" name="文本框 78"/>
          <p:cNvSpPr txBox="1"/>
          <p:nvPr/>
        </p:nvSpPr>
        <p:spPr>
          <a:xfrm>
            <a:off x="2879812" y="2132856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 err="1" smtClean="0"/>
              <a:t>ctr</a:t>
            </a:r>
            <a:endParaRPr kumimoji="1" lang="zh-CN" altLang="en-US" sz="1200" dirty="0"/>
          </a:p>
        </p:txBody>
      </p:sp>
      <p:sp>
        <p:nvSpPr>
          <p:cNvPr id="80" name="文本框 79"/>
          <p:cNvSpPr txBox="1"/>
          <p:nvPr/>
        </p:nvSpPr>
        <p:spPr>
          <a:xfrm>
            <a:off x="2879812" y="2708920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dirty="0" smtClean="0"/>
              <a:t>feedback</a:t>
            </a:r>
            <a:endParaRPr kumimoji="1" lang="zh-CN" altLang="en-US" sz="1200" dirty="0"/>
          </a:p>
        </p:txBody>
      </p:sp>
      <p:cxnSp>
        <p:nvCxnSpPr>
          <p:cNvPr id="83" name="肘形连接符 82"/>
          <p:cNvCxnSpPr>
            <a:stCxn id="2" idx="4"/>
            <a:endCxn id="16" idx="1"/>
          </p:cNvCxnSpPr>
          <p:nvPr/>
        </p:nvCxnSpPr>
        <p:spPr>
          <a:xfrm rot="16200000" flipH="1">
            <a:off x="917594" y="2690918"/>
            <a:ext cx="252028" cy="576064"/>
          </a:xfrm>
          <a:prstGeom prst="bentConnector2">
            <a:avLst/>
          </a:prstGeom>
          <a:ln w="9525">
            <a:solidFill>
              <a:srgbClr val="969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连接符 84"/>
          <p:cNvCxnSpPr>
            <a:stCxn id="16" idx="3"/>
            <a:endCxn id="36" idx="4"/>
          </p:cNvCxnSpPr>
          <p:nvPr/>
        </p:nvCxnSpPr>
        <p:spPr>
          <a:xfrm flipV="1">
            <a:off x="1979712" y="2708920"/>
            <a:ext cx="540060" cy="396044"/>
          </a:xfrm>
          <a:prstGeom prst="bentConnector2">
            <a:avLst/>
          </a:prstGeom>
          <a:ln w="9525">
            <a:solidFill>
              <a:srgbClr val="96969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/>
          <p:cNvCxnSpPr/>
          <p:nvPr/>
        </p:nvCxnSpPr>
        <p:spPr>
          <a:xfrm>
            <a:off x="0" y="3573016"/>
            <a:ext cx="4355976" cy="0"/>
          </a:xfrm>
          <a:prstGeom prst="line">
            <a:avLst/>
          </a:prstGeom>
          <a:ln w="9525">
            <a:solidFill>
              <a:srgbClr val="9696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 96"/>
          <p:cNvGrpSpPr/>
          <p:nvPr/>
        </p:nvGrpSpPr>
        <p:grpSpPr>
          <a:xfrm>
            <a:off x="5292080" y="2060848"/>
            <a:ext cx="2952328" cy="2592288"/>
            <a:chOff x="5292080" y="2060848"/>
            <a:chExt cx="2952328" cy="2592288"/>
          </a:xfrm>
        </p:grpSpPr>
        <p:sp>
          <p:nvSpPr>
            <p:cNvPr id="90" name="文本框 89"/>
            <p:cNvSpPr txBox="1"/>
            <p:nvPr/>
          </p:nvSpPr>
          <p:spPr>
            <a:xfrm>
              <a:off x="5364088" y="2132856"/>
              <a:ext cx="273630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 smtClean="0"/>
                <a:t>部分图点击效果较好，其他图片无法曝光</a:t>
              </a:r>
              <a:endParaRPr kumimoji="1" lang="en-US" altLang="zh-CN" sz="1600" dirty="0" smtClean="0"/>
            </a:p>
          </p:txBody>
        </p:sp>
        <p:sp>
          <p:nvSpPr>
            <p:cNvPr id="91" name="矩形 90"/>
            <p:cNvSpPr/>
            <p:nvPr/>
          </p:nvSpPr>
          <p:spPr>
            <a:xfrm>
              <a:off x="5292080" y="2060848"/>
              <a:ext cx="2880320" cy="720080"/>
            </a:xfrm>
            <a:prstGeom prst="rect">
              <a:avLst/>
            </a:prstGeom>
            <a:noFill/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dirty="0" smtClean="0">
                <a:solidFill>
                  <a:schemeClr val="bg1"/>
                </a:solidFill>
                <a:latin typeface="Britannic Bold" pitchFamily="34" charset="0"/>
              </a:endParaRPr>
            </a:p>
          </p:txBody>
        </p:sp>
        <p:sp>
          <p:nvSpPr>
            <p:cNvPr id="92" name="下箭头 91"/>
            <p:cNvSpPr/>
            <p:nvPr/>
          </p:nvSpPr>
          <p:spPr>
            <a:xfrm>
              <a:off x="6516216" y="2780928"/>
              <a:ext cx="504056" cy="1152128"/>
            </a:xfrm>
            <a:prstGeom prst="downArrow">
              <a:avLst>
                <a:gd name="adj1" fmla="val 59784"/>
                <a:gd name="adj2" fmla="val 50000"/>
              </a:avLst>
            </a:prstGeom>
            <a:solidFill>
              <a:schemeClr val="accent1"/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dirty="0" smtClean="0">
                <a:solidFill>
                  <a:schemeClr val="bg1"/>
                </a:solidFill>
                <a:latin typeface="Britannic Bold" pitchFamily="34" charset="0"/>
              </a:endParaRP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5292080" y="4005064"/>
              <a:ext cx="295232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600" dirty="0" smtClean="0"/>
                <a:t>EE</a:t>
              </a:r>
              <a:r>
                <a:rPr kumimoji="1" lang="zh-CN" altLang="en-US" sz="1600" dirty="0" smtClean="0"/>
                <a:t>：预留</a:t>
              </a:r>
              <a:r>
                <a:rPr kumimoji="1" lang="en-US" altLang="zh-CN" sz="1600" dirty="0" smtClean="0"/>
                <a:t>10%</a:t>
              </a:r>
              <a:r>
                <a:rPr kumimoji="1" lang="zh-CN" altLang="en-US" sz="1600" dirty="0" smtClean="0">
                  <a:solidFill>
                    <a:srgbClr val="FF0000"/>
                  </a:solidFill>
                </a:rPr>
                <a:t>用户</a:t>
              </a:r>
              <a:r>
                <a:rPr kumimoji="1" lang="zh-CN" altLang="en-US" sz="1600" dirty="0" smtClean="0"/>
                <a:t>固定看到一张随机图片，使图片曝光充分</a:t>
              </a:r>
              <a:endParaRPr kumimoji="1" lang="en-US" altLang="zh-CN" sz="1600" dirty="0" smtClean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5292080" y="3933056"/>
              <a:ext cx="2880320" cy="720080"/>
            </a:xfrm>
            <a:prstGeom prst="rect">
              <a:avLst/>
            </a:prstGeom>
            <a:noFill/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dirty="0" smtClean="0">
                <a:solidFill>
                  <a:schemeClr val="bg1"/>
                </a:solidFill>
                <a:latin typeface="Britannic Bold" pitchFamily="34" charset="0"/>
              </a:endParaRPr>
            </a:p>
          </p:txBody>
        </p:sp>
      </p:grpSp>
      <p:sp>
        <p:nvSpPr>
          <p:cNvPr id="98" name="文本框 97"/>
          <p:cNvSpPr txBox="1"/>
          <p:nvPr/>
        </p:nvSpPr>
        <p:spPr>
          <a:xfrm>
            <a:off x="145864" y="109762"/>
            <a:ext cx="4642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选图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机制（</a:t>
            </a:r>
            <a:r>
              <a:rPr lang="en-US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闭环机制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 17"/>
          <p:cNvGrpSpPr/>
          <p:nvPr/>
        </p:nvGrpSpPr>
        <p:grpSpPr>
          <a:xfrm>
            <a:off x="1331640" y="2708920"/>
            <a:ext cx="648072" cy="792088"/>
            <a:chOff x="1331640" y="2780928"/>
            <a:chExt cx="648072" cy="792088"/>
          </a:xfrm>
        </p:grpSpPr>
        <p:sp>
          <p:nvSpPr>
            <p:cNvPr id="81" name="罐形 80"/>
            <p:cNvSpPr/>
            <p:nvPr/>
          </p:nvSpPr>
          <p:spPr>
            <a:xfrm>
              <a:off x="1403648" y="2852936"/>
              <a:ext cx="504056" cy="288032"/>
            </a:xfrm>
            <a:prstGeom prst="can">
              <a:avLst/>
            </a:prstGeom>
            <a:solidFill>
              <a:srgbClr val="C0504D"/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dirty="0" err="1" smtClean="0">
                  <a:solidFill>
                    <a:schemeClr val="bg1"/>
                  </a:solidFill>
                  <a:latin typeface="+mj-lt"/>
                </a:rPr>
                <a:t>ctr</a:t>
              </a:r>
              <a:endParaRPr kumimoji="1" lang="zh-CN" altLang="en-US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罐形 58"/>
            <p:cNvSpPr/>
            <p:nvPr/>
          </p:nvSpPr>
          <p:spPr>
            <a:xfrm>
              <a:off x="1403648" y="3212976"/>
              <a:ext cx="504056" cy="288032"/>
            </a:xfrm>
            <a:prstGeom prst="can">
              <a:avLst/>
            </a:prstGeom>
            <a:solidFill>
              <a:schemeClr val="accent1"/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 smtClean="0">
                  <a:solidFill>
                    <a:schemeClr val="bg1"/>
                  </a:solidFill>
                  <a:latin typeface="+mj-lt"/>
                </a:rPr>
                <a:t>准入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331640" y="2780928"/>
              <a:ext cx="648072" cy="792088"/>
            </a:xfrm>
            <a:prstGeom prst="rect">
              <a:avLst/>
            </a:prstGeom>
            <a:noFill/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dirty="0" smtClean="0">
                <a:solidFill>
                  <a:schemeClr val="bg1"/>
                </a:solidFill>
                <a:latin typeface="Britannic Bold" pitchFamily="34" charset="0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221088"/>
            <a:ext cx="3240360" cy="2647917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2699792" y="155679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问题：点击效果不好的图片</a:t>
            </a:r>
            <a:endParaRPr kumimoji="1" lang="en-US" altLang="zh-CN" sz="1200" dirty="0" smtClean="0"/>
          </a:p>
          <a:p>
            <a:r>
              <a:rPr kumimoji="1" lang="zh-CN" altLang="en-US" sz="1200" dirty="0" smtClean="0"/>
              <a:t>无法退出线上候选</a:t>
            </a:r>
            <a:endParaRPr kumimoji="1" lang="en-US" altLang="zh-CN" sz="1200" dirty="0" smtClean="0"/>
          </a:p>
        </p:txBody>
      </p:sp>
      <p:sp>
        <p:nvSpPr>
          <p:cNvPr id="54" name="文本框 53"/>
          <p:cNvSpPr txBox="1"/>
          <p:nvPr/>
        </p:nvSpPr>
        <p:spPr>
          <a:xfrm>
            <a:off x="179512" y="3645024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/>
              <a:t>回溯</a:t>
            </a:r>
            <a:r>
              <a:rPr kumimoji="1" lang="en-US" altLang="zh-CN" sz="1200" dirty="0"/>
              <a:t>poi</a:t>
            </a:r>
            <a:r>
              <a:rPr kumimoji="1" lang="zh-CN" altLang="en-US" sz="1200" dirty="0"/>
              <a:t>历史上的每一次曝光，</a:t>
            </a:r>
            <a:r>
              <a:rPr kumimoji="1" lang="zh-CN" altLang="en-US" sz="1200" dirty="0" smtClean="0"/>
              <a:t>从全体图片中选择预估最高的图片，选出现次数最高的</a:t>
            </a:r>
            <a:r>
              <a:rPr kumimoji="1" lang="en-US" altLang="zh-CN" sz="1200" dirty="0" smtClean="0"/>
              <a:t>Top</a:t>
            </a:r>
            <a:r>
              <a:rPr kumimoji="1" lang="zh-CN" altLang="en-US" sz="1200" dirty="0" smtClean="0"/>
              <a:t>图片作为线上候选</a:t>
            </a:r>
            <a:endParaRPr kumimoji="1" lang="en-US" altLang="zh-CN" sz="1200" dirty="0" smtClean="0"/>
          </a:p>
        </p:txBody>
      </p:sp>
      <p:sp>
        <p:nvSpPr>
          <p:cNvPr id="67" name="文本框 66"/>
          <p:cNvSpPr txBox="1"/>
          <p:nvPr/>
        </p:nvSpPr>
        <p:spPr>
          <a:xfrm>
            <a:off x="2843808" y="422108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TopN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默认首图</a:t>
            </a:r>
            <a:endParaRPr kumimoji="1" lang="zh-CN" altLang="en-US" dirty="0"/>
          </a:p>
        </p:txBody>
      </p:sp>
      <p:sp>
        <p:nvSpPr>
          <p:cNvPr id="4" name="乘 3"/>
          <p:cNvSpPr/>
          <p:nvPr/>
        </p:nvSpPr>
        <p:spPr>
          <a:xfrm>
            <a:off x="1403648" y="1484784"/>
            <a:ext cx="576064" cy="432048"/>
          </a:xfrm>
          <a:prstGeom prst="mathMultiply">
            <a:avLst/>
          </a:prstGeom>
          <a:solidFill>
            <a:schemeClr val="accent1"/>
          </a:solidFill>
          <a:ln w="12700">
            <a:solidFill>
              <a:srgbClr val="4F81BD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00" dirty="0" smtClean="0">
              <a:solidFill>
                <a:schemeClr val="bg1"/>
              </a:solidFill>
              <a:latin typeface="Britannic Bold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9120021"/>
      </p:ext>
    </p:extLst>
  </p:cSld>
  <p:clrMapOvr>
    <a:masterClrMapping/>
  </p:clrMapOvr>
  <p:transition xmlns:p14="http://schemas.microsoft.com/office/powerpoint/2010/main" advTm="534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/>
          <p:cNvCxnSpPr/>
          <p:nvPr/>
        </p:nvCxnSpPr>
        <p:spPr>
          <a:xfrm>
            <a:off x="16539" y="611520"/>
            <a:ext cx="980004" cy="0"/>
          </a:xfrm>
          <a:prstGeom prst="line">
            <a:avLst/>
          </a:prstGeom>
          <a:ln w="38100" cmpd="sng">
            <a:solidFill>
              <a:srgbClr val="6FD0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996543" y="611520"/>
            <a:ext cx="8163996" cy="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11042" y="611522"/>
            <a:ext cx="984017" cy="1411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31" y="611522"/>
            <a:ext cx="984017" cy="141116"/>
          </a:xfrm>
          <a:prstGeom prst="rect">
            <a:avLst/>
          </a:prstGeom>
          <a:solidFill>
            <a:srgbClr val="6FD06E"/>
          </a:solidFill>
          <a:ln>
            <a:solidFill>
              <a:srgbClr val="6FD0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5865" y="109762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2862"/>
            <a:ext cx="1835696" cy="512314"/>
          </a:xfrm>
          <a:prstGeom prst="rect">
            <a:avLst/>
          </a:prstGeom>
        </p:spPr>
      </p:pic>
      <p:sp>
        <p:nvSpPr>
          <p:cNvPr id="14" name="Freeform 17"/>
          <p:cNvSpPr>
            <a:spLocks noEditPoints="1"/>
          </p:cNvSpPr>
          <p:nvPr/>
        </p:nvSpPr>
        <p:spPr bwMode="auto">
          <a:xfrm>
            <a:off x="107504" y="764704"/>
            <a:ext cx="1044979" cy="865360"/>
          </a:xfrm>
          <a:custGeom>
            <a:avLst/>
            <a:gdLst>
              <a:gd name="T0" fmla="*/ 2147483646 w 2703"/>
              <a:gd name="T1" fmla="*/ 0 h 2703"/>
              <a:gd name="T2" fmla="*/ 2147483646 w 2703"/>
              <a:gd name="T3" fmla="*/ 2147483646 h 2703"/>
              <a:gd name="T4" fmla="*/ 2147483646 w 2703"/>
              <a:gd name="T5" fmla="*/ 2147483646 h 2703"/>
              <a:gd name="T6" fmla="*/ 0 w 2703"/>
              <a:gd name="T7" fmla="*/ 2147483646 h 2703"/>
              <a:gd name="T8" fmla="*/ 2147483646 w 2703"/>
              <a:gd name="T9" fmla="*/ 0 h 2703"/>
              <a:gd name="T10" fmla="*/ 2147483646 w 2703"/>
              <a:gd name="T11" fmla="*/ 2147483646 h 2703"/>
              <a:gd name="T12" fmla="*/ 2147483646 w 2703"/>
              <a:gd name="T13" fmla="*/ 2147483646 h 2703"/>
              <a:gd name="T14" fmla="*/ 2147483646 w 2703"/>
              <a:gd name="T15" fmla="*/ 2147483646 h 2703"/>
              <a:gd name="T16" fmla="*/ 2147483646 w 2703"/>
              <a:gd name="T17" fmla="*/ 2147483646 h 2703"/>
              <a:gd name="T18" fmla="*/ 2147483646 w 2703"/>
              <a:gd name="T19" fmla="*/ 2147483646 h 270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30"/>
          <p:cNvSpPr txBox="1">
            <a:spLocks noChangeArrowheads="1"/>
          </p:cNvSpPr>
          <p:nvPr/>
        </p:nvSpPr>
        <p:spPr bwMode="auto">
          <a:xfrm>
            <a:off x="292767" y="936201"/>
            <a:ext cx="65808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37CCCE"/>
                </a:solidFill>
                <a:latin typeface="Arial" charset="0"/>
                <a:cs typeface="微软雅黑" charset="0"/>
              </a:defRPr>
            </a:lvl1pPr>
            <a:lvl2pPr>
              <a:defRPr sz="2000">
                <a:solidFill>
                  <a:srgbClr val="37CCCE"/>
                </a:solidFill>
                <a:latin typeface="Arial" charset="0"/>
                <a:ea typeface="仿宋_GB2312" charset="0"/>
                <a:cs typeface="仿宋_GB2312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9pPr>
          </a:lstStyle>
          <a:p>
            <a:pPr algn="ctr" eaLnBrk="1" hangingPunct="1"/>
            <a:r>
              <a:rPr lang="zh-CN" altLang="en-US" sz="1600" dirty="0" smtClean="0">
                <a:solidFill>
                  <a:schemeClr val="accent2"/>
                </a:solidFill>
                <a:latin typeface="微软雅黑" charset="0"/>
              </a:rPr>
              <a:t>离线粗选</a:t>
            </a:r>
            <a:endParaRPr lang="en-US" sz="1600" dirty="0">
              <a:solidFill>
                <a:schemeClr val="accent2"/>
              </a:solidFill>
              <a:latin typeface="微软雅黑" charset="0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115616" y="908720"/>
            <a:ext cx="3528392" cy="504056"/>
            <a:chOff x="1187624" y="908720"/>
            <a:chExt cx="3600400" cy="576064"/>
          </a:xfrm>
        </p:grpSpPr>
        <p:sp>
          <p:nvSpPr>
            <p:cNvPr id="40" name="五边形 39"/>
            <p:cNvSpPr/>
            <p:nvPr/>
          </p:nvSpPr>
          <p:spPr>
            <a:xfrm>
              <a:off x="1187624" y="908720"/>
              <a:ext cx="1270221" cy="576064"/>
            </a:xfrm>
            <a:prstGeom prst="homePlat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燕尾形 41"/>
            <p:cNvSpPr/>
            <p:nvPr/>
          </p:nvSpPr>
          <p:spPr>
            <a:xfrm>
              <a:off x="2195736" y="908720"/>
              <a:ext cx="1440160" cy="576064"/>
            </a:xfrm>
            <a:prstGeom prst="chevron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燕尾形 6"/>
            <p:cNvSpPr/>
            <p:nvPr/>
          </p:nvSpPr>
          <p:spPr>
            <a:xfrm>
              <a:off x="2411760" y="908720"/>
              <a:ext cx="89001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400" kern="1200" dirty="0" smtClean="0"/>
                <a:t>CTR</a:t>
              </a:r>
              <a:r>
                <a:rPr lang="zh-CN" altLang="en-US" sz="1400" kern="1200" dirty="0" smtClean="0"/>
                <a:t>离线预估</a:t>
              </a:r>
              <a:endParaRPr lang="en-US" sz="1400" kern="1200" dirty="0"/>
            </a:p>
          </p:txBody>
        </p:sp>
        <p:sp>
          <p:nvSpPr>
            <p:cNvPr id="44" name="燕尾形 6"/>
            <p:cNvSpPr/>
            <p:nvPr/>
          </p:nvSpPr>
          <p:spPr>
            <a:xfrm>
              <a:off x="1187624" y="908720"/>
              <a:ext cx="115212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dirty="0" smtClean="0"/>
                <a:t>静态准入</a:t>
              </a:r>
              <a:endParaRPr lang="en-US" sz="1400" kern="1200" dirty="0"/>
            </a:p>
          </p:txBody>
        </p:sp>
        <p:sp>
          <p:nvSpPr>
            <p:cNvPr id="55" name="燕尾形 54"/>
            <p:cNvSpPr/>
            <p:nvPr/>
          </p:nvSpPr>
          <p:spPr>
            <a:xfrm>
              <a:off x="3347864" y="908720"/>
              <a:ext cx="1440160" cy="576064"/>
            </a:xfrm>
            <a:prstGeom prst="chevron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燕尾形 6"/>
            <p:cNvSpPr/>
            <p:nvPr/>
          </p:nvSpPr>
          <p:spPr>
            <a:xfrm>
              <a:off x="3563888" y="908720"/>
              <a:ext cx="890018" cy="57606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010" tIns="50673" rIns="25337" bIns="50673" numCol="1" spcCol="1270" anchor="ctr" anchorCtr="0">
              <a:noAutofit/>
            </a:bodyPr>
            <a:lstStyle/>
            <a:p>
              <a:pPr lvl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400" kern="1200" dirty="0" smtClean="0"/>
                <a:t>场景标签</a:t>
              </a:r>
              <a:endParaRPr lang="en-US" sz="1400" kern="1200" dirty="0"/>
            </a:p>
          </p:txBody>
        </p:sp>
      </p:grpSp>
      <p:sp>
        <p:nvSpPr>
          <p:cNvPr id="57" name="Freeform 17"/>
          <p:cNvSpPr>
            <a:spLocks noEditPoints="1"/>
          </p:cNvSpPr>
          <p:nvPr/>
        </p:nvSpPr>
        <p:spPr bwMode="auto">
          <a:xfrm>
            <a:off x="8099021" y="764704"/>
            <a:ext cx="1044979" cy="865360"/>
          </a:xfrm>
          <a:custGeom>
            <a:avLst/>
            <a:gdLst>
              <a:gd name="T0" fmla="*/ 2147483646 w 2703"/>
              <a:gd name="T1" fmla="*/ 0 h 2703"/>
              <a:gd name="T2" fmla="*/ 2147483646 w 2703"/>
              <a:gd name="T3" fmla="*/ 2147483646 h 2703"/>
              <a:gd name="T4" fmla="*/ 2147483646 w 2703"/>
              <a:gd name="T5" fmla="*/ 2147483646 h 2703"/>
              <a:gd name="T6" fmla="*/ 0 w 2703"/>
              <a:gd name="T7" fmla="*/ 2147483646 h 2703"/>
              <a:gd name="T8" fmla="*/ 2147483646 w 2703"/>
              <a:gd name="T9" fmla="*/ 0 h 2703"/>
              <a:gd name="T10" fmla="*/ 2147483646 w 2703"/>
              <a:gd name="T11" fmla="*/ 2147483646 h 2703"/>
              <a:gd name="T12" fmla="*/ 2147483646 w 2703"/>
              <a:gd name="T13" fmla="*/ 2147483646 h 2703"/>
              <a:gd name="T14" fmla="*/ 2147483646 w 2703"/>
              <a:gd name="T15" fmla="*/ 2147483646 h 2703"/>
              <a:gd name="T16" fmla="*/ 2147483646 w 2703"/>
              <a:gd name="T17" fmla="*/ 2147483646 h 2703"/>
              <a:gd name="T18" fmla="*/ 2147483646 w 2703"/>
              <a:gd name="T19" fmla="*/ 2147483646 h 270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" name="TextBox 31"/>
          <p:cNvSpPr txBox="1">
            <a:spLocks noChangeArrowheads="1"/>
          </p:cNvSpPr>
          <p:nvPr/>
        </p:nvSpPr>
        <p:spPr bwMode="auto">
          <a:xfrm>
            <a:off x="8259732" y="936201"/>
            <a:ext cx="739216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37CCCE"/>
                </a:solidFill>
                <a:latin typeface="Arial" charset="0"/>
                <a:cs typeface="微软雅黑" charset="0"/>
              </a:defRPr>
            </a:lvl1pPr>
            <a:lvl2pPr>
              <a:defRPr sz="2000">
                <a:solidFill>
                  <a:srgbClr val="37CCCE"/>
                </a:solidFill>
                <a:latin typeface="Arial" charset="0"/>
                <a:ea typeface="仿宋_GB2312" charset="0"/>
                <a:cs typeface="仿宋_GB2312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9pPr>
          </a:lstStyle>
          <a:p>
            <a:pPr algn="ctr" eaLnBrk="1" hangingPunct="1"/>
            <a:r>
              <a:rPr lang="en-US" altLang="en-US" sz="1600" dirty="0" smtClean="0">
                <a:solidFill>
                  <a:schemeClr val="accent2"/>
                </a:solidFill>
                <a:latin typeface="微软雅黑" charset="0"/>
              </a:rPr>
              <a:t>在线</a:t>
            </a:r>
            <a:r>
              <a:rPr lang="zh-CN" altLang="en-US" sz="1600" dirty="0" smtClean="0">
                <a:solidFill>
                  <a:schemeClr val="accent2"/>
                </a:solidFill>
                <a:latin typeface="微软雅黑" charset="0"/>
              </a:rPr>
              <a:t>精选</a:t>
            </a:r>
            <a:endParaRPr lang="zh-CN" altLang="en-US" sz="1600" dirty="0">
              <a:solidFill>
                <a:schemeClr val="accent2"/>
              </a:solidFill>
              <a:latin typeface="微软雅黑" charset="0"/>
            </a:endParaRPr>
          </a:p>
        </p:txBody>
      </p:sp>
      <p:sp>
        <p:nvSpPr>
          <p:cNvPr id="61" name="燕尾形 60"/>
          <p:cNvSpPr/>
          <p:nvPr/>
        </p:nvSpPr>
        <p:spPr>
          <a:xfrm flipH="1">
            <a:off x="6084167" y="908720"/>
            <a:ext cx="1267341" cy="504056"/>
          </a:xfrm>
          <a:prstGeom prst="chevron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2" name="五边形 61"/>
          <p:cNvSpPr/>
          <p:nvPr/>
        </p:nvSpPr>
        <p:spPr>
          <a:xfrm flipH="1">
            <a:off x="7092279" y="908720"/>
            <a:ext cx="1028793" cy="504056"/>
          </a:xfrm>
          <a:prstGeom prst="homePlat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3" name="燕尾形 6"/>
          <p:cNvSpPr/>
          <p:nvPr/>
        </p:nvSpPr>
        <p:spPr>
          <a:xfrm>
            <a:off x="7020272" y="908720"/>
            <a:ext cx="1129085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kern="1200" dirty="0" smtClean="0"/>
              <a:t>PCTR</a:t>
            </a:r>
            <a:endParaRPr lang="en-US" sz="1400" kern="1200" dirty="0"/>
          </a:p>
        </p:txBody>
      </p:sp>
      <p:sp>
        <p:nvSpPr>
          <p:cNvPr id="64" name="燕尾形 6"/>
          <p:cNvSpPr/>
          <p:nvPr/>
        </p:nvSpPr>
        <p:spPr>
          <a:xfrm>
            <a:off x="6156176" y="908720"/>
            <a:ext cx="913061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1400" dirty="0" smtClean="0"/>
              <a:t>EE</a:t>
            </a:r>
            <a:r>
              <a:rPr lang="zh-CN" altLang="en-US" sz="1400" dirty="0" smtClean="0"/>
              <a:t>引入</a:t>
            </a:r>
            <a:endParaRPr lang="en-US" sz="1400" kern="1200" dirty="0"/>
          </a:p>
        </p:txBody>
      </p:sp>
      <p:sp>
        <p:nvSpPr>
          <p:cNvPr id="65" name="燕尾形 64"/>
          <p:cNvSpPr/>
          <p:nvPr/>
        </p:nvSpPr>
        <p:spPr>
          <a:xfrm flipH="1">
            <a:off x="4932040" y="908720"/>
            <a:ext cx="1411356" cy="504056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燕尾形 6"/>
          <p:cNvSpPr/>
          <p:nvPr/>
        </p:nvSpPr>
        <p:spPr>
          <a:xfrm>
            <a:off x="5004048" y="908720"/>
            <a:ext cx="1129085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 smtClean="0"/>
              <a:t>场景</a:t>
            </a:r>
            <a:r>
              <a:rPr lang="en-US" altLang="zh-CN" sz="1400" dirty="0" smtClean="0"/>
              <a:t>match</a:t>
            </a:r>
            <a:endParaRPr lang="en-US" sz="1400" kern="1200" dirty="0"/>
          </a:p>
        </p:txBody>
      </p:sp>
      <p:cxnSp>
        <p:nvCxnSpPr>
          <p:cNvPr id="72" name="直线连接符 71"/>
          <p:cNvCxnSpPr/>
          <p:nvPr/>
        </p:nvCxnSpPr>
        <p:spPr>
          <a:xfrm>
            <a:off x="4644008" y="764704"/>
            <a:ext cx="0" cy="5832648"/>
          </a:xfrm>
          <a:prstGeom prst="line">
            <a:avLst/>
          </a:prstGeom>
          <a:ln w="9525">
            <a:solidFill>
              <a:srgbClr val="9696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 4"/>
          <p:cNvGrpSpPr/>
          <p:nvPr/>
        </p:nvGrpSpPr>
        <p:grpSpPr>
          <a:xfrm>
            <a:off x="0" y="1628800"/>
            <a:ext cx="4067944" cy="2301354"/>
            <a:chOff x="179512" y="1628800"/>
            <a:chExt cx="3672408" cy="2301354"/>
          </a:xfrm>
        </p:grpSpPr>
        <p:sp>
          <p:nvSpPr>
            <p:cNvPr id="47" name="文本框 46"/>
            <p:cNvSpPr txBox="1"/>
            <p:nvPr/>
          </p:nvSpPr>
          <p:spPr>
            <a:xfrm>
              <a:off x="323528" y="1628800"/>
              <a:ext cx="35283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 smtClean="0"/>
                <a:t>在丽人</a:t>
              </a:r>
              <a:r>
                <a:rPr kumimoji="1" lang="en-US" altLang="zh-CN" sz="1600" dirty="0" smtClean="0"/>
                <a:t>BU</a:t>
              </a:r>
              <a:r>
                <a:rPr kumimoji="1" lang="zh-CN" altLang="en-US" sz="1600" dirty="0" smtClean="0"/>
                <a:t>遇到的问题</a:t>
              </a:r>
              <a:endParaRPr kumimoji="1" lang="en-US" altLang="zh-CN" sz="1600" dirty="0" smtClean="0"/>
            </a:p>
            <a:p>
              <a:pPr marL="342900" indent="-342900">
                <a:buAutoNum type="arabicPeriod"/>
              </a:pPr>
              <a:r>
                <a:rPr kumimoji="1" lang="zh-CN" altLang="en-US" sz="1600" dirty="0" smtClean="0"/>
                <a:t>部分广告主不希望换图</a:t>
              </a:r>
              <a:endParaRPr kumimoji="1" lang="en-US" altLang="zh-CN" sz="1600" dirty="0" smtClean="0"/>
            </a:p>
            <a:p>
              <a:pPr marL="342900" indent="-342900">
                <a:buAutoNum type="arabicPeriod"/>
              </a:pPr>
              <a:r>
                <a:rPr kumimoji="1" lang="zh-CN" altLang="en-US" sz="1600" dirty="0" smtClean="0"/>
                <a:t>丽人场景图片</a:t>
              </a:r>
              <a:r>
                <a:rPr kumimoji="1" lang="en-US" altLang="zh-CN" sz="1600" dirty="0" err="1" smtClean="0"/>
                <a:t>badcase</a:t>
              </a:r>
              <a:r>
                <a:rPr kumimoji="1" lang="zh-CN" altLang="en-US" sz="1600" dirty="0" smtClean="0"/>
                <a:t>较多</a:t>
              </a:r>
              <a:endParaRPr kumimoji="1" lang="en-US" altLang="zh-CN" sz="1600" dirty="0" smtClean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251520" y="1628800"/>
              <a:ext cx="3312368" cy="792088"/>
            </a:xfrm>
            <a:prstGeom prst="rect">
              <a:avLst/>
            </a:prstGeom>
            <a:noFill/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dirty="0" smtClean="0">
                <a:solidFill>
                  <a:schemeClr val="bg1"/>
                </a:solidFill>
                <a:latin typeface="Britannic Bold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79512" y="2852936"/>
              <a:ext cx="345638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 smtClean="0"/>
                <a:t>细分场景，展示相应场景的图片</a:t>
              </a:r>
              <a:endParaRPr kumimoji="1" lang="en-US" altLang="zh-CN" sz="1600" dirty="0" smtClean="0"/>
            </a:p>
            <a:p>
              <a:pPr marL="342900" indent="-342900">
                <a:buAutoNum type="arabicPeriod"/>
              </a:pPr>
              <a:r>
                <a:rPr kumimoji="1" lang="zh-CN" altLang="en-US" sz="1600" dirty="0" smtClean="0"/>
                <a:t>更易广告主理解，便于业务推广</a:t>
              </a:r>
              <a:endParaRPr kumimoji="1" lang="en-US" altLang="zh-CN" sz="1600" dirty="0" smtClean="0"/>
            </a:p>
            <a:p>
              <a:pPr marL="342900" indent="-342900">
                <a:buAutoNum type="arabicPeriod"/>
              </a:pPr>
              <a:r>
                <a:rPr kumimoji="1" lang="zh-CN" altLang="en-US" sz="1600" dirty="0" smtClean="0"/>
                <a:t>把差图挤出去，降低</a:t>
              </a:r>
              <a:r>
                <a:rPr kumimoji="1" lang="en-US" altLang="zh-CN" sz="1600" dirty="0" err="1" smtClean="0"/>
                <a:t>badcase</a:t>
              </a:r>
              <a:r>
                <a:rPr kumimoji="1" lang="zh-CN" altLang="en-US" sz="1600" dirty="0" smtClean="0"/>
                <a:t>风险</a:t>
              </a:r>
              <a:endParaRPr kumimoji="1" lang="en-US" altLang="zh-CN" sz="1600" dirty="0" smtClean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251520" y="2924944"/>
              <a:ext cx="3312368" cy="792088"/>
            </a:xfrm>
            <a:prstGeom prst="rect">
              <a:avLst/>
            </a:prstGeom>
            <a:noFill/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dirty="0" smtClean="0">
                <a:solidFill>
                  <a:schemeClr val="bg1"/>
                </a:solidFill>
                <a:latin typeface="Britannic Bold" pitchFamily="34" charset="0"/>
              </a:endParaRPr>
            </a:p>
          </p:txBody>
        </p:sp>
        <p:sp>
          <p:nvSpPr>
            <p:cNvPr id="52" name="下箭头 51"/>
            <p:cNvSpPr/>
            <p:nvPr/>
          </p:nvSpPr>
          <p:spPr>
            <a:xfrm>
              <a:off x="1547664" y="2420888"/>
              <a:ext cx="504056" cy="504056"/>
            </a:xfrm>
            <a:prstGeom prst="downArrow">
              <a:avLst>
                <a:gd name="adj1" fmla="val 59784"/>
                <a:gd name="adj2" fmla="val 50000"/>
              </a:avLst>
            </a:prstGeom>
            <a:solidFill>
              <a:schemeClr val="accent1"/>
            </a:solidFill>
            <a:ln w="12700">
              <a:solidFill>
                <a:srgbClr val="4F81BD"/>
              </a:solidFill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000" dirty="0" smtClean="0">
                <a:solidFill>
                  <a:schemeClr val="bg1"/>
                </a:solidFill>
                <a:latin typeface="Britannic Bold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3933056"/>
            <a:ext cx="3240360" cy="2777451"/>
          </a:xfrm>
          <a:prstGeom prst="rect">
            <a:avLst/>
          </a:prstGeom>
        </p:spPr>
      </p:pic>
      <p:cxnSp>
        <p:nvCxnSpPr>
          <p:cNvPr id="59" name="直线连接符 58"/>
          <p:cNvCxnSpPr/>
          <p:nvPr/>
        </p:nvCxnSpPr>
        <p:spPr>
          <a:xfrm>
            <a:off x="107504" y="3861048"/>
            <a:ext cx="4355976" cy="0"/>
          </a:xfrm>
          <a:prstGeom prst="line">
            <a:avLst/>
          </a:prstGeom>
          <a:ln w="9525">
            <a:solidFill>
              <a:srgbClr val="969696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2348880"/>
            <a:ext cx="3111500" cy="3429000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145864" y="109762"/>
            <a:ext cx="4642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</a:t>
            </a:r>
            <a:r>
              <a:rPr lang="en-US" altLang="zh-CN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选图</a:t>
            </a:r>
            <a:r>
              <a:rPr lang="zh-CN" altLang="en-US" sz="2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机制（按需求选图）</a:t>
            </a:r>
            <a:endParaRPr lang="zh-CN" altLang="en-US" sz="2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860032" y="161950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线上根据用户输入展示相应图片</a:t>
            </a:r>
            <a:endParaRPr kumimoji="1"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04" y="1700808"/>
            <a:ext cx="4406889" cy="367240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016" y="1700808"/>
            <a:ext cx="4427984" cy="376491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4860032" y="5877272"/>
            <a:ext cx="374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丽人频道</a:t>
            </a:r>
            <a:r>
              <a:rPr kumimoji="1" lang="en-US" altLang="zh-CN" dirty="0" err="1" smtClean="0"/>
              <a:t>ctr</a:t>
            </a:r>
            <a:r>
              <a:rPr kumimoji="1" lang="zh-CN" altLang="en-US" dirty="0" smtClean="0"/>
              <a:t>提升</a:t>
            </a:r>
            <a:r>
              <a:rPr kumimoji="1" lang="en-US" altLang="zh-CN" dirty="0" smtClean="0">
                <a:solidFill>
                  <a:srgbClr val="FF0000"/>
                </a:solidFill>
              </a:rPr>
              <a:t>3.44%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RPS</a:t>
            </a:r>
            <a:r>
              <a:rPr kumimoji="1" lang="zh-CN" altLang="en-US" dirty="0" smtClean="0"/>
              <a:t>提升</a:t>
            </a:r>
            <a:r>
              <a:rPr kumimoji="1" lang="en-US" altLang="zh-CN" dirty="0" smtClean="0">
                <a:solidFill>
                  <a:srgbClr val="FF0000"/>
                </a:solidFill>
              </a:rPr>
              <a:t>3.92%</a:t>
            </a:r>
            <a:r>
              <a:rPr kumimoji="1" lang="zh-CN" altLang="en-US" dirty="0" smtClean="0"/>
              <a:t>，订单量提升</a:t>
            </a:r>
            <a:r>
              <a:rPr kumimoji="1" lang="en-US" altLang="zh-CN" dirty="0" smtClean="0">
                <a:solidFill>
                  <a:srgbClr val="FF0000"/>
                </a:solidFill>
              </a:rPr>
              <a:t>3.03%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98" y="1988840"/>
            <a:ext cx="4350483" cy="208823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1512" y="1916832"/>
            <a:ext cx="4392488" cy="219076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9552" y="5301208"/>
            <a:ext cx="648072" cy="360040"/>
          </a:xfrm>
          <a:prstGeom prst="rect">
            <a:avLst/>
          </a:prstGeom>
          <a:noFill/>
          <a:ln w="12700">
            <a:solidFill>
              <a:srgbClr val="4F81BD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1400" dirty="0" smtClean="0">
                <a:solidFill>
                  <a:srgbClr val="000000"/>
                </a:solidFill>
                <a:latin typeface="+mn-ea"/>
              </a:rPr>
              <a:t>CNN</a:t>
            </a:r>
            <a:endParaRPr kumimoji="1" lang="zh-CN" altLang="en-US" sz="1400" dirty="0" smtClean="0">
              <a:solidFill>
                <a:srgbClr val="000000"/>
              </a:solidFill>
              <a:latin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7916140"/>
      </p:ext>
    </p:extLst>
  </p:cSld>
  <p:clrMapOvr>
    <a:masterClrMapping/>
  </p:clrMapOvr>
  <p:transition xmlns:p14="http://schemas.microsoft.com/office/powerpoint/2010/main" advTm="429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线连接符 26"/>
          <p:cNvCxnSpPr/>
          <p:nvPr/>
        </p:nvCxnSpPr>
        <p:spPr>
          <a:xfrm>
            <a:off x="16539" y="611520"/>
            <a:ext cx="980004" cy="0"/>
          </a:xfrm>
          <a:prstGeom prst="line">
            <a:avLst/>
          </a:prstGeom>
          <a:ln w="38100" cmpd="sng">
            <a:solidFill>
              <a:srgbClr val="6FD0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996543" y="611520"/>
            <a:ext cx="8163996" cy="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11042" y="611522"/>
            <a:ext cx="984017" cy="1411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31" y="611522"/>
            <a:ext cx="984017" cy="141116"/>
          </a:xfrm>
          <a:prstGeom prst="rect">
            <a:avLst/>
          </a:prstGeom>
          <a:solidFill>
            <a:srgbClr val="6FD06E"/>
          </a:solidFill>
          <a:ln>
            <a:solidFill>
              <a:srgbClr val="6FD0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5865" y="109762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2862"/>
            <a:ext cx="1835696" cy="512314"/>
          </a:xfrm>
          <a:prstGeom prst="rect">
            <a:avLst/>
          </a:prstGeom>
        </p:spPr>
      </p:pic>
      <p:sp>
        <p:nvSpPr>
          <p:cNvPr id="14" name="Freeform 17"/>
          <p:cNvSpPr>
            <a:spLocks noEditPoints="1"/>
          </p:cNvSpPr>
          <p:nvPr/>
        </p:nvSpPr>
        <p:spPr bwMode="auto">
          <a:xfrm>
            <a:off x="107504" y="764704"/>
            <a:ext cx="1044979" cy="865360"/>
          </a:xfrm>
          <a:custGeom>
            <a:avLst/>
            <a:gdLst>
              <a:gd name="T0" fmla="*/ 2147483646 w 2703"/>
              <a:gd name="T1" fmla="*/ 0 h 2703"/>
              <a:gd name="T2" fmla="*/ 2147483646 w 2703"/>
              <a:gd name="T3" fmla="*/ 2147483646 h 2703"/>
              <a:gd name="T4" fmla="*/ 2147483646 w 2703"/>
              <a:gd name="T5" fmla="*/ 2147483646 h 2703"/>
              <a:gd name="T6" fmla="*/ 0 w 2703"/>
              <a:gd name="T7" fmla="*/ 2147483646 h 2703"/>
              <a:gd name="T8" fmla="*/ 2147483646 w 2703"/>
              <a:gd name="T9" fmla="*/ 0 h 2703"/>
              <a:gd name="T10" fmla="*/ 2147483646 w 2703"/>
              <a:gd name="T11" fmla="*/ 2147483646 h 2703"/>
              <a:gd name="T12" fmla="*/ 2147483646 w 2703"/>
              <a:gd name="T13" fmla="*/ 2147483646 h 2703"/>
              <a:gd name="T14" fmla="*/ 2147483646 w 2703"/>
              <a:gd name="T15" fmla="*/ 2147483646 h 2703"/>
              <a:gd name="T16" fmla="*/ 2147483646 w 2703"/>
              <a:gd name="T17" fmla="*/ 2147483646 h 2703"/>
              <a:gd name="T18" fmla="*/ 2147483646 w 2703"/>
              <a:gd name="T19" fmla="*/ 2147483646 h 270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30"/>
          <p:cNvSpPr txBox="1">
            <a:spLocks noChangeArrowheads="1"/>
          </p:cNvSpPr>
          <p:nvPr/>
        </p:nvSpPr>
        <p:spPr bwMode="auto">
          <a:xfrm>
            <a:off x="292767" y="936201"/>
            <a:ext cx="65808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37CCCE"/>
                </a:solidFill>
                <a:latin typeface="Arial" charset="0"/>
                <a:cs typeface="微软雅黑" charset="0"/>
              </a:defRPr>
            </a:lvl1pPr>
            <a:lvl2pPr>
              <a:defRPr sz="2000">
                <a:solidFill>
                  <a:srgbClr val="37CCCE"/>
                </a:solidFill>
                <a:latin typeface="Arial" charset="0"/>
                <a:ea typeface="仿宋_GB2312" charset="0"/>
                <a:cs typeface="仿宋_GB2312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9pPr>
          </a:lstStyle>
          <a:p>
            <a:pPr algn="ctr" eaLnBrk="1" hangingPunct="1"/>
            <a:r>
              <a:rPr lang="zh-CN" altLang="en-US" sz="1600" dirty="0" smtClean="0">
                <a:solidFill>
                  <a:schemeClr val="accent2"/>
                </a:solidFill>
                <a:latin typeface="微软雅黑" charset="0"/>
              </a:rPr>
              <a:t>离线粗选</a:t>
            </a:r>
            <a:endParaRPr lang="en-US" sz="1600" dirty="0">
              <a:solidFill>
                <a:schemeClr val="accent2"/>
              </a:solidFill>
              <a:latin typeface="微软雅黑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45864" y="109762"/>
            <a:ext cx="3129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准入模型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7624" y="908720"/>
            <a:ext cx="2088232" cy="50405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4F81BD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00" dirty="0" smtClean="0">
              <a:solidFill>
                <a:schemeClr val="bg1"/>
              </a:solidFill>
              <a:latin typeface="Britannic Bold" pitchFamily="34" charset="0"/>
            </a:endParaRPr>
          </a:p>
        </p:txBody>
      </p:sp>
      <p:sp>
        <p:nvSpPr>
          <p:cNvPr id="37" name="燕尾形 6"/>
          <p:cNvSpPr/>
          <p:nvPr/>
        </p:nvSpPr>
        <p:spPr>
          <a:xfrm>
            <a:off x="1187624" y="908720"/>
            <a:ext cx="1944216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kern="1200" dirty="0" smtClean="0"/>
              <a:t>准入模型持续优化</a:t>
            </a:r>
            <a:endParaRPr lang="en-US" kern="1200" dirty="0"/>
          </a:p>
        </p:txBody>
      </p:sp>
      <p:sp>
        <p:nvSpPr>
          <p:cNvPr id="62" name="文本框 61"/>
          <p:cNvSpPr txBox="1"/>
          <p:nvPr/>
        </p:nvSpPr>
        <p:spPr>
          <a:xfrm>
            <a:off x="4795393" y="4293096"/>
            <a:ext cx="4320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负例：劣质店铺非首图（流量少的店，相册小）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1" y="1700808"/>
            <a:ext cx="4635579" cy="417646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2204864"/>
            <a:ext cx="1884552" cy="1152128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4932040" y="1772816"/>
            <a:ext cx="3744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正例：优质店铺首图（流量大的店铺）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4797152"/>
            <a:ext cx="1872208" cy="115404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707904" y="29249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CNN</a:t>
            </a:r>
            <a:endParaRPr kumimoji="1"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296" y="4797152"/>
            <a:ext cx="1728192" cy="117213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2280" y="2204864"/>
            <a:ext cx="1887488" cy="11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78919"/>
      </p:ext>
    </p:extLst>
  </p:cSld>
  <p:clrMapOvr>
    <a:masterClrMapping/>
  </p:clrMapOvr>
  <p:transition xmlns:p14="http://schemas.microsoft.com/office/powerpoint/2010/main" advTm="820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539552" y="1872208"/>
            <a:ext cx="3528392" cy="378904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线连接符 26"/>
          <p:cNvCxnSpPr/>
          <p:nvPr/>
        </p:nvCxnSpPr>
        <p:spPr>
          <a:xfrm>
            <a:off x="16539" y="611520"/>
            <a:ext cx="980004" cy="0"/>
          </a:xfrm>
          <a:prstGeom prst="line">
            <a:avLst/>
          </a:prstGeom>
          <a:ln w="38100" cmpd="sng">
            <a:solidFill>
              <a:srgbClr val="6FD0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996543" y="611520"/>
            <a:ext cx="8163996" cy="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1011042" y="611522"/>
            <a:ext cx="984017" cy="14111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E46C0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31" y="611522"/>
            <a:ext cx="984017" cy="141116"/>
          </a:xfrm>
          <a:prstGeom prst="rect">
            <a:avLst/>
          </a:prstGeom>
          <a:solidFill>
            <a:srgbClr val="6FD06E"/>
          </a:solidFill>
          <a:ln>
            <a:solidFill>
              <a:srgbClr val="6FD06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prstClr val="white"/>
              </a:solidFill>
              <a:latin typeface="微软雅黑"/>
              <a:cs typeface="微软雅黑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45865" y="109762"/>
            <a:ext cx="1846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12862"/>
            <a:ext cx="1835696" cy="512314"/>
          </a:xfrm>
          <a:prstGeom prst="rect">
            <a:avLst/>
          </a:prstGeom>
        </p:spPr>
      </p:pic>
      <p:sp>
        <p:nvSpPr>
          <p:cNvPr id="14" name="Freeform 17"/>
          <p:cNvSpPr>
            <a:spLocks noEditPoints="1"/>
          </p:cNvSpPr>
          <p:nvPr/>
        </p:nvSpPr>
        <p:spPr bwMode="auto">
          <a:xfrm>
            <a:off x="107504" y="764704"/>
            <a:ext cx="1044979" cy="865360"/>
          </a:xfrm>
          <a:custGeom>
            <a:avLst/>
            <a:gdLst>
              <a:gd name="T0" fmla="*/ 2147483646 w 2703"/>
              <a:gd name="T1" fmla="*/ 0 h 2703"/>
              <a:gd name="T2" fmla="*/ 2147483646 w 2703"/>
              <a:gd name="T3" fmla="*/ 2147483646 h 2703"/>
              <a:gd name="T4" fmla="*/ 2147483646 w 2703"/>
              <a:gd name="T5" fmla="*/ 2147483646 h 2703"/>
              <a:gd name="T6" fmla="*/ 0 w 2703"/>
              <a:gd name="T7" fmla="*/ 2147483646 h 2703"/>
              <a:gd name="T8" fmla="*/ 2147483646 w 2703"/>
              <a:gd name="T9" fmla="*/ 0 h 2703"/>
              <a:gd name="T10" fmla="*/ 2147483646 w 2703"/>
              <a:gd name="T11" fmla="*/ 2147483646 h 2703"/>
              <a:gd name="T12" fmla="*/ 2147483646 w 2703"/>
              <a:gd name="T13" fmla="*/ 2147483646 h 2703"/>
              <a:gd name="T14" fmla="*/ 2147483646 w 2703"/>
              <a:gd name="T15" fmla="*/ 2147483646 h 2703"/>
              <a:gd name="T16" fmla="*/ 2147483646 w 2703"/>
              <a:gd name="T17" fmla="*/ 2147483646 h 2703"/>
              <a:gd name="T18" fmla="*/ 2147483646 w 2703"/>
              <a:gd name="T19" fmla="*/ 2147483646 h 270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703" h="2703">
                <a:moveTo>
                  <a:pt x="1351" y="0"/>
                </a:moveTo>
                <a:cubicBezTo>
                  <a:pt x="2098" y="0"/>
                  <a:pt x="2703" y="605"/>
                  <a:pt x="2703" y="1351"/>
                </a:cubicBezTo>
                <a:cubicBezTo>
                  <a:pt x="2703" y="2098"/>
                  <a:pt x="2098" y="2703"/>
                  <a:pt x="1351" y="2703"/>
                </a:cubicBezTo>
                <a:cubicBezTo>
                  <a:pt x="605" y="2703"/>
                  <a:pt x="0" y="2098"/>
                  <a:pt x="0" y="1351"/>
                </a:cubicBezTo>
                <a:cubicBezTo>
                  <a:pt x="0" y="605"/>
                  <a:pt x="605" y="0"/>
                  <a:pt x="1351" y="0"/>
                </a:cubicBezTo>
                <a:close/>
                <a:moveTo>
                  <a:pt x="1351" y="382"/>
                </a:moveTo>
                <a:cubicBezTo>
                  <a:pt x="1887" y="382"/>
                  <a:pt x="2321" y="816"/>
                  <a:pt x="2321" y="1351"/>
                </a:cubicBezTo>
                <a:cubicBezTo>
                  <a:pt x="2321" y="1887"/>
                  <a:pt x="1887" y="2321"/>
                  <a:pt x="1351" y="2321"/>
                </a:cubicBezTo>
                <a:cubicBezTo>
                  <a:pt x="816" y="2321"/>
                  <a:pt x="382" y="1887"/>
                  <a:pt x="382" y="1351"/>
                </a:cubicBezTo>
                <a:cubicBezTo>
                  <a:pt x="382" y="816"/>
                  <a:pt x="816" y="382"/>
                  <a:pt x="1351" y="38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Box 30"/>
          <p:cNvSpPr txBox="1">
            <a:spLocks noChangeArrowheads="1"/>
          </p:cNvSpPr>
          <p:nvPr/>
        </p:nvSpPr>
        <p:spPr bwMode="auto">
          <a:xfrm>
            <a:off x="292767" y="936201"/>
            <a:ext cx="658082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rgbClr val="37CCCE"/>
                </a:solidFill>
                <a:latin typeface="Arial" charset="0"/>
                <a:cs typeface="微软雅黑" charset="0"/>
              </a:defRPr>
            </a:lvl1pPr>
            <a:lvl2pPr>
              <a:defRPr sz="2000">
                <a:solidFill>
                  <a:srgbClr val="37CCCE"/>
                </a:solidFill>
                <a:latin typeface="Arial" charset="0"/>
                <a:ea typeface="仿宋_GB2312" charset="0"/>
                <a:cs typeface="仿宋_GB2312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5pPr>
            <a:lvl6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6pPr>
            <a:lvl7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7pPr>
            <a:lvl8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8pPr>
            <a:lvl9pPr>
              <a:defRPr sz="2000">
                <a:solidFill>
                  <a:schemeClr val="tx1"/>
                </a:solidFill>
                <a:latin typeface="Arial" charset="0"/>
                <a:ea typeface="宋体" charset="0"/>
                <a:cs typeface="仿宋_GB2312" charset="0"/>
              </a:defRPr>
            </a:lvl9pPr>
          </a:lstStyle>
          <a:p>
            <a:pPr algn="ctr" eaLnBrk="1" hangingPunct="1"/>
            <a:r>
              <a:rPr lang="zh-CN" altLang="en-US" sz="1600" dirty="0" smtClean="0">
                <a:solidFill>
                  <a:schemeClr val="accent2"/>
                </a:solidFill>
                <a:latin typeface="微软雅黑" charset="0"/>
              </a:rPr>
              <a:t>离线粗选</a:t>
            </a:r>
            <a:endParaRPr lang="en-US" sz="1600" dirty="0">
              <a:solidFill>
                <a:schemeClr val="accent2"/>
              </a:solidFill>
              <a:latin typeface="微软雅黑" charset="0"/>
            </a:endParaRPr>
          </a:p>
        </p:txBody>
      </p:sp>
      <p:sp>
        <p:nvSpPr>
          <p:cNvPr id="66" name="燕尾形 6"/>
          <p:cNvSpPr/>
          <p:nvPr/>
        </p:nvSpPr>
        <p:spPr>
          <a:xfrm>
            <a:off x="5004048" y="908720"/>
            <a:ext cx="1129085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400" dirty="0" smtClean="0"/>
              <a:t>场景</a:t>
            </a:r>
            <a:r>
              <a:rPr lang="en-US" altLang="zh-CN" sz="1400" dirty="0" smtClean="0"/>
              <a:t>match</a:t>
            </a:r>
            <a:endParaRPr lang="en-US" sz="1400" kern="1200" dirty="0"/>
          </a:p>
        </p:txBody>
      </p:sp>
      <p:sp>
        <p:nvSpPr>
          <p:cNvPr id="60" name="文本框 59"/>
          <p:cNvSpPr txBox="1"/>
          <p:nvPr/>
        </p:nvSpPr>
        <p:spPr>
          <a:xfrm>
            <a:off x="145864" y="109762"/>
            <a:ext cx="3129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首图优化</a:t>
            </a:r>
            <a:r>
              <a:rPr lang="en-US" altLang="zh-CN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准入模型</a:t>
            </a:r>
            <a:endParaRPr lang="zh-CN" altLang="en-US" sz="2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7624" y="908720"/>
            <a:ext cx="2088232" cy="504056"/>
          </a:xfrm>
          <a:prstGeom prst="rect">
            <a:avLst/>
          </a:prstGeom>
          <a:solidFill>
            <a:schemeClr val="accent1"/>
          </a:solidFill>
          <a:ln w="12700">
            <a:solidFill>
              <a:srgbClr val="4F81BD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00" dirty="0" smtClean="0">
              <a:solidFill>
                <a:schemeClr val="bg1"/>
              </a:solidFill>
              <a:latin typeface="Britannic Bold" pitchFamily="34" charset="0"/>
            </a:endParaRPr>
          </a:p>
        </p:txBody>
      </p:sp>
      <p:sp>
        <p:nvSpPr>
          <p:cNvPr id="37" name="燕尾形 6"/>
          <p:cNvSpPr/>
          <p:nvPr/>
        </p:nvSpPr>
        <p:spPr>
          <a:xfrm>
            <a:off x="1187624" y="908720"/>
            <a:ext cx="1944216" cy="5040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76010" tIns="50673" rIns="25337" bIns="50673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kern="1200" dirty="0" smtClean="0"/>
              <a:t>准入模型持续优化</a:t>
            </a:r>
            <a:endParaRPr lang="en-US" kern="1200" dirty="0"/>
          </a:p>
        </p:txBody>
      </p:sp>
      <p:cxnSp>
        <p:nvCxnSpPr>
          <p:cNvPr id="17" name="直接连接符 13"/>
          <p:cNvCxnSpPr>
            <a:stCxn id="16" idx="0"/>
          </p:cNvCxnSpPr>
          <p:nvPr/>
        </p:nvCxnSpPr>
        <p:spPr>
          <a:xfrm>
            <a:off x="2303748" y="1872208"/>
            <a:ext cx="36004" cy="3744416"/>
          </a:xfrm>
          <a:prstGeom prst="line">
            <a:avLst/>
          </a:prstGeom>
          <a:ln w="9525">
            <a:solidFill>
              <a:srgbClr val="646464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288" y="3581296"/>
            <a:ext cx="1613177" cy="51363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288" y="2326184"/>
            <a:ext cx="1613177" cy="5136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4207496"/>
            <a:ext cx="1739760" cy="51460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2944462"/>
            <a:ext cx="1739760" cy="514608"/>
          </a:xfrm>
          <a:prstGeom prst="rect">
            <a:avLst/>
          </a:prstGeom>
        </p:spPr>
      </p:pic>
      <p:grpSp>
        <p:nvGrpSpPr>
          <p:cNvPr id="23" name="组合 6"/>
          <p:cNvGrpSpPr/>
          <p:nvPr/>
        </p:nvGrpSpPr>
        <p:grpSpPr>
          <a:xfrm>
            <a:off x="564144" y="2320158"/>
            <a:ext cx="3475119" cy="2235592"/>
            <a:chOff x="5631533" y="1357228"/>
            <a:chExt cx="5596365" cy="3294928"/>
          </a:xfrm>
        </p:grpSpPr>
        <p:grpSp>
          <p:nvGrpSpPr>
            <p:cNvPr id="24" name="组合 5"/>
            <p:cNvGrpSpPr/>
            <p:nvPr/>
          </p:nvGrpSpPr>
          <p:grpSpPr>
            <a:xfrm>
              <a:off x="8060880" y="1357228"/>
              <a:ext cx="3167018" cy="540841"/>
              <a:chOff x="8060880" y="760882"/>
              <a:chExt cx="3167018" cy="540841"/>
            </a:xfrm>
          </p:grpSpPr>
          <p:sp>
            <p:nvSpPr>
              <p:cNvPr id="47" name="Freeform 56"/>
              <p:cNvSpPr>
                <a:spLocks/>
              </p:cNvSpPr>
              <p:nvPr/>
            </p:nvSpPr>
            <p:spPr bwMode="auto">
              <a:xfrm>
                <a:off x="8805644" y="760883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57"/>
              <p:cNvSpPr>
                <a:spLocks/>
              </p:cNvSpPr>
              <p:nvPr/>
            </p:nvSpPr>
            <p:spPr bwMode="auto">
              <a:xfrm>
                <a:off x="8060880" y="760882"/>
                <a:ext cx="744763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58"/>
              <p:cNvSpPr>
                <a:spLocks/>
              </p:cNvSpPr>
              <p:nvPr/>
            </p:nvSpPr>
            <p:spPr bwMode="auto">
              <a:xfrm>
                <a:off x="8305588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5" name="组合 3"/>
            <p:cNvGrpSpPr/>
            <p:nvPr/>
          </p:nvGrpSpPr>
          <p:grpSpPr>
            <a:xfrm>
              <a:off x="8055560" y="3194469"/>
              <a:ext cx="3165245" cy="540841"/>
              <a:chOff x="8055560" y="3027091"/>
              <a:chExt cx="3165245" cy="540841"/>
            </a:xfrm>
          </p:grpSpPr>
          <p:sp>
            <p:nvSpPr>
              <p:cNvPr id="44" name="Freeform 59"/>
              <p:cNvSpPr>
                <a:spLocks/>
              </p:cNvSpPr>
              <p:nvPr/>
            </p:nvSpPr>
            <p:spPr bwMode="auto">
              <a:xfrm>
                <a:off x="8798551" y="3027091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1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1" y="0"/>
                      <a:pt x="2353" y="0"/>
                    </a:cubicBez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60"/>
              <p:cNvSpPr>
                <a:spLocks/>
              </p:cNvSpPr>
              <p:nvPr/>
            </p:nvSpPr>
            <p:spPr bwMode="auto">
              <a:xfrm>
                <a:off x="8055560" y="3027091"/>
                <a:ext cx="742991" cy="430899"/>
              </a:xfrm>
              <a:custGeom>
                <a:avLst/>
                <a:gdLst>
                  <a:gd name="T0" fmla="*/ 32 w 733"/>
                  <a:gd name="T1" fmla="*/ 0 h 425"/>
                  <a:gd name="T2" fmla="*/ 0 w 733"/>
                  <a:gd name="T3" fmla="*/ 32 h 425"/>
                  <a:gd name="T4" fmla="*/ 0 w 733"/>
                  <a:gd name="T5" fmla="*/ 393 h 425"/>
                  <a:gd name="T6" fmla="*/ 32 w 733"/>
                  <a:gd name="T7" fmla="*/ 425 h 425"/>
                  <a:gd name="T8" fmla="*/ 733 w 733"/>
                  <a:gd name="T9" fmla="*/ 425 h 425"/>
                  <a:gd name="T10" fmla="*/ 733 w 733"/>
                  <a:gd name="T11" fmla="*/ 0 h 425"/>
                  <a:gd name="T12" fmla="*/ 32 w 733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3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3" y="425"/>
                      <a:pt x="733" y="425"/>
                      <a:pt x="733" y="425"/>
                    </a:cubicBezTo>
                    <a:cubicBezTo>
                      <a:pt x="733" y="0"/>
                      <a:pt x="733" y="0"/>
                      <a:pt x="733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61"/>
              <p:cNvSpPr>
                <a:spLocks/>
              </p:cNvSpPr>
              <p:nvPr/>
            </p:nvSpPr>
            <p:spPr bwMode="auto">
              <a:xfrm>
                <a:off x="8298495" y="3310811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9" name="组合 4"/>
            <p:cNvGrpSpPr/>
            <p:nvPr/>
          </p:nvGrpSpPr>
          <p:grpSpPr>
            <a:xfrm>
              <a:off x="5631533" y="2275849"/>
              <a:ext cx="3165244" cy="540840"/>
              <a:chOff x="5631533" y="1961370"/>
              <a:chExt cx="3165244" cy="540840"/>
            </a:xfrm>
          </p:grpSpPr>
          <p:sp>
            <p:nvSpPr>
              <p:cNvPr id="38" name="Freeform 65"/>
              <p:cNvSpPr>
                <a:spLocks/>
              </p:cNvSpPr>
              <p:nvPr/>
            </p:nvSpPr>
            <p:spPr bwMode="auto">
              <a:xfrm>
                <a:off x="5631533" y="1961370"/>
                <a:ext cx="2420481" cy="430899"/>
              </a:xfrm>
              <a:custGeom>
                <a:avLst/>
                <a:gdLst>
                  <a:gd name="T0" fmla="*/ 32 w 2385"/>
                  <a:gd name="T1" fmla="*/ 0 h 425"/>
                  <a:gd name="T2" fmla="*/ 2385 w 2385"/>
                  <a:gd name="T3" fmla="*/ 0 h 425"/>
                  <a:gd name="T4" fmla="*/ 2385 w 2385"/>
                  <a:gd name="T5" fmla="*/ 425 h 425"/>
                  <a:gd name="T6" fmla="*/ 32 w 2385"/>
                  <a:gd name="T7" fmla="*/ 425 h 425"/>
                  <a:gd name="T8" fmla="*/ 0 w 2385"/>
                  <a:gd name="T9" fmla="*/ 393 h 425"/>
                  <a:gd name="T10" fmla="*/ 0 w 2385"/>
                  <a:gd name="T11" fmla="*/ 32 h 425"/>
                  <a:gd name="T12" fmla="*/ 32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32" y="0"/>
                    </a:moveTo>
                    <a:cubicBezTo>
                      <a:pt x="2385" y="0"/>
                      <a:pt x="2385" y="0"/>
                      <a:pt x="2385" y="0"/>
                    </a:cubicBezTo>
                    <a:cubicBezTo>
                      <a:pt x="2385" y="425"/>
                      <a:pt x="2385" y="425"/>
                      <a:pt x="2385" y="425"/>
                    </a:cubicBezTo>
                    <a:cubicBezTo>
                      <a:pt x="32" y="425"/>
                      <a:pt x="32" y="425"/>
                      <a:pt x="32" y="425"/>
                    </a:cubicBezTo>
                    <a:cubicBezTo>
                      <a:pt x="15" y="425"/>
                      <a:pt x="0" y="410"/>
                      <a:pt x="0" y="3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lose/>
                  </a:path>
                </a:pathLst>
              </a:custGeom>
              <a:solidFill>
                <a:srgbClr val="008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66"/>
              <p:cNvSpPr>
                <a:spLocks/>
              </p:cNvSpPr>
              <p:nvPr/>
            </p:nvSpPr>
            <p:spPr bwMode="auto">
              <a:xfrm>
                <a:off x="8052014" y="1961370"/>
                <a:ext cx="744763" cy="430899"/>
              </a:xfrm>
              <a:custGeom>
                <a:avLst/>
                <a:gdLst>
                  <a:gd name="T0" fmla="*/ 702 w 734"/>
                  <a:gd name="T1" fmla="*/ 0 h 425"/>
                  <a:gd name="T2" fmla="*/ 734 w 734"/>
                  <a:gd name="T3" fmla="*/ 32 h 425"/>
                  <a:gd name="T4" fmla="*/ 734 w 734"/>
                  <a:gd name="T5" fmla="*/ 393 h 425"/>
                  <a:gd name="T6" fmla="*/ 702 w 734"/>
                  <a:gd name="T7" fmla="*/ 425 h 425"/>
                  <a:gd name="T8" fmla="*/ 0 w 734"/>
                  <a:gd name="T9" fmla="*/ 425 h 425"/>
                  <a:gd name="T10" fmla="*/ 0 w 734"/>
                  <a:gd name="T11" fmla="*/ 0 h 425"/>
                  <a:gd name="T12" fmla="*/ 70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702" y="0"/>
                    </a:moveTo>
                    <a:cubicBezTo>
                      <a:pt x="720" y="0"/>
                      <a:pt x="734" y="15"/>
                      <a:pt x="734" y="32"/>
                    </a:cubicBezTo>
                    <a:cubicBezTo>
                      <a:pt x="734" y="393"/>
                      <a:pt x="734" y="393"/>
                      <a:pt x="734" y="393"/>
                    </a:cubicBezTo>
                    <a:cubicBezTo>
                      <a:pt x="734" y="410"/>
                      <a:pt x="720" y="425"/>
                      <a:pt x="702" y="425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7"/>
              <p:cNvSpPr>
                <a:spLocks/>
              </p:cNvSpPr>
              <p:nvPr/>
            </p:nvSpPr>
            <p:spPr bwMode="auto">
              <a:xfrm>
                <a:off x="8296721" y="2246863"/>
                <a:ext cx="255347" cy="255347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lnTo>
                      <a:pt x="144" y="72"/>
                    </a:lnTo>
                    <a:lnTo>
                      <a:pt x="72" y="0"/>
                    </a:lnTo>
                    <a:lnTo>
                      <a:pt x="0" y="72"/>
                    </a:lnTo>
                    <a:lnTo>
                      <a:pt x="72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0" name="组合 2"/>
            <p:cNvGrpSpPr/>
            <p:nvPr/>
          </p:nvGrpSpPr>
          <p:grpSpPr>
            <a:xfrm>
              <a:off x="5631533" y="4113090"/>
              <a:ext cx="3165244" cy="539066"/>
              <a:chOff x="5631533" y="4300282"/>
              <a:chExt cx="3165244" cy="539066"/>
            </a:xfrm>
          </p:grpSpPr>
          <p:sp>
            <p:nvSpPr>
              <p:cNvPr id="31" name="Freeform 68"/>
              <p:cNvSpPr>
                <a:spLocks/>
              </p:cNvSpPr>
              <p:nvPr/>
            </p:nvSpPr>
            <p:spPr bwMode="auto">
              <a:xfrm>
                <a:off x="5631533" y="4300282"/>
                <a:ext cx="2420481" cy="430899"/>
              </a:xfrm>
              <a:custGeom>
                <a:avLst/>
                <a:gdLst>
                  <a:gd name="T0" fmla="*/ 32 w 2385"/>
                  <a:gd name="T1" fmla="*/ 0 h 424"/>
                  <a:gd name="T2" fmla="*/ 2385 w 2385"/>
                  <a:gd name="T3" fmla="*/ 0 h 424"/>
                  <a:gd name="T4" fmla="*/ 2385 w 2385"/>
                  <a:gd name="T5" fmla="*/ 424 h 424"/>
                  <a:gd name="T6" fmla="*/ 32 w 2385"/>
                  <a:gd name="T7" fmla="*/ 424 h 424"/>
                  <a:gd name="T8" fmla="*/ 0 w 2385"/>
                  <a:gd name="T9" fmla="*/ 392 h 424"/>
                  <a:gd name="T10" fmla="*/ 0 w 2385"/>
                  <a:gd name="T11" fmla="*/ 32 h 424"/>
                  <a:gd name="T12" fmla="*/ 32 w 2385"/>
                  <a:gd name="T13" fmla="*/ 0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4">
                    <a:moveTo>
                      <a:pt x="32" y="0"/>
                    </a:moveTo>
                    <a:cubicBezTo>
                      <a:pt x="2385" y="0"/>
                      <a:pt x="2385" y="0"/>
                      <a:pt x="2385" y="0"/>
                    </a:cubicBezTo>
                    <a:cubicBezTo>
                      <a:pt x="2385" y="424"/>
                      <a:pt x="2385" y="424"/>
                      <a:pt x="2385" y="424"/>
                    </a:cubicBezTo>
                    <a:cubicBezTo>
                      <a:pt x="32" y="424"/>
                      <a:pt x="32" y="424"/>
                      <a:pt x="32" y="424"/>
                    </a:cubicBezTo>
                    <a:cubicBezTo>
                      <a:pt x="15" y="424"/>
                      <a:pt x="0" y="410"/>
                      <a:pt x="0" y="39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5" y="0"/>
                      <a:pt x="32" y="0"/>
                    </a:cubicBezTo>
                    <a:close/>
                  </a:path>
                </a:pathLst>
              </a:custGeom>
              <a:solidFill>
                <a:srgbClr val="FF2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69"/>
              <p:cNvSpPr>
                <a:spLocks/>
              </p:cNvSpPr>
              <p:nvPr/>
            </p:nvSpPr>
            <p:spPr bwMode="auto">
              <a:xfrm>
                <a:off x="8052014" y="4300282"/>
                <a:ext cx="744763" cy="430899"/>
              </a:xfrm>
              <a:custGeom>
                <a:avLst/>
                <a:gdLst>
                  <a:gd name="T0" fmla="*/ 702 w 734"/>
                  <a:gd name="T1" fmla="*/ 0 h 424"/>
                  <a:gd name="T2" fmla="*/ 734 w 734"/>
                  <a:gd name="T3" fmla="*/ 32 h 424"/>
                  <a:gd name="T4" fmla="*/ 734 w 734"/>
                  <a:gd name="T5" fmla="*/ 392 h 424"/>
                  <a:gd name="T6" fmla="*/ 702 w 734"/>
                  <a:gd name="T7" fmla="*/ 424 h 424"/>
                  <a:gd name="T8" fmla="*/ 0 w 734"/>
                  <a:gd name="T9" fmla="*/ 424 h 424"/>
                  <a:gd name="T10" fmla="*/ 0 w 734"/>
                  <a:gd name="T11" fmla="*/ 0 h 424"/>
                  <a:gd name="T12" fmla="*/ 702 w 734"/>
                  <a:gd name="T13" fmla="*/ 0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4">
                    <a:moveTo>
                      <a:pt x="702" y="0"/>
                    </a:moveTo>
                    <a:cubicBezTo>
                      <a:pt x="720" y="0"/>
                      <a:pt x="734" y="14"/>
                      <a:pt x="734" y="32"/>
                    </a:cubicBezTo>
                    <a:cubicBezTo>
                      <a:pt x="734" y="392"/>
                      <a:pt x="734" y="392"/>
                      <a:pt x="734" y="392"/>
                    </a:cubicBezTo>
                    <a:cubicBezTo>
                      <a:pt x="734" y="410"/>
                      <a:pt x="720" y="424"/>
                      <a:pt x="702" y="424"/>
                    </a:cubicBezTo>
                    <a:cubicBezTo>
                      <a:pt x="0" y="424"/>
                      <a:pt x="0" y="424"/>
                      <a:pt x="0" y="42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70"/>
              <p:cNvSpPr>
                <a:spLocks/>
              </p:cNvSpPr>
              <p:nvPr/>
            </p:nvSpPr>
            <p:spPr bwMode="auto">
              <a:xfrm>
                <a:off x="8296721" y="4584001"/>
                <a:ext cx="255347" cy="255347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lnTo>
                      <a:pt x="144" y="72"/>
                    </a:lnTo>
                    <a:lnTo>
                      <a:pt x="72" y="0"/>
                    </a:lnTo>
                    <a:lnTo>
                      <a:pt x="0" y="72"/>
                    </a:lnTo>
                    <a:lnTo>
                      <a:pt x="72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2" name="文本框 51"/>
          <p:cNvSpPr txBox="1"/>
          <p:nvPr/>
        </p:nvSpPr>
        <p:spPr>
          <a:xfrm>
            <a:off x="2627784" y="2276872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首图二分类准入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555776" y="3573016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Pairwise</a:t>
            </a:r>
            <a:r>
              <a:rPr lang="zh-CN" altLang="en-US" sz="1400" dirty="0" smtClean="0">
                <a:solidFill>
                  <a:schemeClr val="bg1"/>
                </a:solidFill>
              </a:rPr>
              <a:t>准入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39552" y="2924944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分场景多模型准入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123728" y="2276872"/>
            <a:ext cx="27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6E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dirty="0">
              <a:solidFill>
                <a:srgbClr val="FF6E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123728" y="2924944"/>
            <a:ext cx="320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8C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dirty="0">
              <a:solidFill>
                <a:srgbClr val="008CF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2123728" y="357301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D1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dirty="0">
              <a:solidFill>
                <a:srgbClr val="FFD1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091716" y="420749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2A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dirty="0">
              <a:solidFill>
                <a:srgbClr val="FF2A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7704" y="3356992"/>
            <a:ext cx="2304256" cy="64807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00" dirty="0" smtClean="0">
              <a:solidFill>
                <a:srgbClr val="FF0000"/>
              </a:solidFill>
              <a:latin typeface="Britannic Bold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6016" y="764704"/>
            <a:ext cx="1848205" cy="43204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016" y="1196752"/>
            <a:ext cx="3581400" cy="381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2276872"/>
            <a:ext cx="3886200" cy="408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8264" y="908720"/>
            <a:ext cx="990600" cy="254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44008" y="1700808"/>
            <a:ext cx="1368152" cy="432048"/>
          </a:xfrm>
          <a:prstGeom prst="rect">
            <a:avLst/>
          </a:prstGeom>
          <a:solidFill>
            <a:schemeClr val="bg1"/>
          </a:solidFill>
          <a:ln w="12700">
            <a:solidFill>
              <a:srgbClr val="8EB4E3"/>
            </a:solidFill>
            <a:prstDash val="sys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100" dirty="0" smtClean="0">
                <a:solidFill>
                  <a:srgbClr val="000000"/>
                </a:solidFill>
                <a:latin typeface="+mj-ea"/>
                <a:ea typeface="+mj-ea"/>
              </a:rPr>
              <a:t>好图 </a:t>
            </a:r>
            <a:r>
              <a:rPr kumimoji="1" lang="en-US" altLang="zh-CN" sz="1100" dirty="0" smtClean="0">
                <a:solidFill>
                  <a:srgbClr val="000000"/>
                </a:solidFill>
                <a:latin typeface="+mj-ea"/>
                <a:ea typeface="+mj-ea"/>
              </a:rPr>
              <a:t>predict</a:t>
            </a:r>
            <a:r>
              <a:rPr kumimoji="1" lang="zh-CN" altLang="en-US" sz="11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en-US" altLang="zh-CN" sz="1100" dirty="0" smtClean="0">
                <a:solidFill>
                  <a:srgbClr val="000000"/>
                </a:solidFill>
                <a:latin typeface="+mj-ea"/>
                <a:ea typeface="+mj-ea"/>
              </a:rPr>
              <a:t>:</a:t>
            </a:r>
            <a:r>
              <a:rPr kumimoji="1" lang="zh-CN" altLang="en-US" sz="11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zh-CN" altLang="zh-CN" sz="1100" dirty="0" smtClean="0">
                <a:solidFill>
                  <a:srgbClr val="000000"/>
                </a:solidFill>
                <a:latin typeface="+mj-ea"/>
                <a:ea typeface="+mj-ea"/>
              </a:rPr>
              <a:t>5</a:t>
            </a:r>
            <a:endParaRPr kumimoji="1" lang="en-US" altLang="zh-CN" sz="1100" dirty="0" smtClean="0">
              <a:solidFill>
                <a:srgbClr val="000000"/>
              </a:solidFill>
              <a:latin typeface="+mj-ea"/>
              <a:ea typeface="+mj-ea"/>
            </a:endParaRPr>
          </a:p>
          <a:p>
            <a:pPr algn="ctr"/>
            <a:r>
              <a:rPr kumimoji="1" lang="zh-CN" altLang="en-US" sz="1100" dirty="0" smtClean="0">
                <a:solidFill>
                  <a:srgbClr val="000000"/>
                </a:solidFill>
                <a:latin typeface="+mj-ea"/>
                <a:ea typeface="+mj-ea"/>
              </a:rPr>
              <a:t>差图 </a:t>
            </a:r>
            <a:r>
              <a:rPr kumimoji="1" lang="en-US" altLang="zh-CN" sz="1100" dirty="0" smtClean="0">
                <a:solidFill>
                  <a:srgbClr val="000000"/>
                </a:solidFill>
                <a:latin typeface="+mj-ea"/>
                <a:ea typeface="+mj-ea"/>
              </a:rPr>
              <a:t>predict</a:t>
            </a:r>
            <a:r>
              <a:rPr kumimoji="1" lang="zh-CN" altLang="en-US" sz="1100" dirty="0" smtClean="0">
                <a:solidFill>
                  <a:srgbClr val="000000"/>
                </a:solidFill>
                <a:latin typeface="+mj-ea"/>
                <a:ea typeface="+mj-ea"/>
              </a:rPr>
              <a:t>：</a:t>
            </a:r>
            <a:r>
              <a:rPr kumimoji="1" lang="en-US" altLang="zh-CN" sz="1100" dirty="0" smtClean="0">
                <a:solidFill>
                  <a:srgbClr val="000000"/>
                </a:solidFill>
                <a:latin typeface="+mj-ea"/>
                <a:ea typeface="+mj-ea"/>
              </a:rPr>
              <a:t>12</a:t>
            </a:r>
            <a:endParaRPr kumimoji="1" lang="zh-CN" altLang="en-US" sz="11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660232" y="1700808"/>
            <a:ext cx="1368152" cy="432048"/>
          </a:xfrm>
          <a:prstGeom prst="rect">
            <a:avLst/>
          </a:prstGeom>
          <a:solidFill>
            <a:schemeClr val="bg1"/>
          </a:solidFill>
          <a:ln w="12700">
            <a:solidFill>
              <a:srgbClr val="8EB4E3"/>
            </a:solidFill>
            <a:prstDash val="sysDash"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100" dirty="0" smtClean="0">
                <a:solidFill>
                  <a:srgbClr val="000000"/>
                </a:solidFill>
                <a:latin typeface="+mj-ea"/>
                <a:ea typeface="+mj-ea"/>
              </a:rPr>
              <a:t>好图 </a:t>
            </a:r>
            <a:r>
              <a:rPr kumimoji="1" lang="en-US" altLang="zh-CN" sz="1100" dirty="0" smtClean="0">
                <a:solidFill>
                  <a:srgbClr val="000000"/>
                </a:solidFill>
                <a:latin typeface="+mj-ea"/>
                <a:ea typeface="+mj-ea"/>
              </a:rPr>
              <a:t>predict</a:t>
            </a:r>
            <a:r>
              <a:rPr kumimoji="1" lang="zh-CN" altLang="en-US" sz="11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en-US" altLang="zh-CN" sz="1100" dirty="0" smtClean="0">
                <a:solidFill>
                  <a:srgbClr val="000000"/>
                </a:solidFill>
                <a:latin typeface="+mj-ea"/>
                <a:ea typeface="+mj-ea"/>
              </a:rPr>
              <a:t>:</a:t>
            </a:r>
            <a:r>
              <a:rPr kumimoji="1" lang="zh-CN" altLang="en-US" sz="1100" dirty="0" smtClean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kumimoji="1" lang="zh-CN" altLang="zh-CN" sz="1100" dirty="0" smtClean="0">
                <a:solidFill>
                  <a:srgbClr val="000000"/>
                </a:solidFill>
                <a:latin typeface="+mj-ea"/>
                <a:ea typeface="+mj-ea"/>
              </a:rPr>
              <a:t>8</a:t>
            </a:r>
            <a:r>
              <a:rPr kumimoji="1" lang="en-US" altLang="zh-CN" sz="1100" dirty="0" smtClean="0">
                <a:solidFill>
                  <a:srgbClr val="000000"/>
                </a:solidFill>
                <a:latin typeface="+mj-ea"/>
                <a:ea typeface="+mj-ea"/>
              </a:rPr>
              <a:t>0</a:t>
            </a:r>
          </a:p>
          <a:p>
            <a:pPr algn="ctr"/>
            <a:r>
              <a:rPr kumimoji="1" lang="zh-CN" altLang="en-US" sz="1100" dirty="0" smtClean="0">
                <a:solidFill>
                  <a:srgbClr val="000000"/>
                </a:solidFill>
                <a:latin typeface="+mj-ea"/>
                <a:ea typeface="+mj-ea"/>
              </a:rPr>
              <a:t>差图 </a:t>
            </a:r>
            <a:r>
              <a:rPr kumimoji="1" lang="en-US" altLang="zh-CN" sz="1100" dirty="0" smtClean="0">
                <a:solidFill>
                  <a:srgbClr val="000000"/>
                </a:solidFill>
                <a:latin typeface="+mj-ea"/>
                <a:ea typeface="+mj-ea"/>
              </a:rPr>
              <a:t>predict</a:t>
            </a:r>
            <a:r>
              <a:rPr kumimoji="1" lang="zh-CN" altLang="en-US" sz="1100" dirty="0" smtClean="0">
                <a:solidFill>
                  <a:srgbClr val="000000"/>
                </a:solidFill>
                <a:latin typeface="+mj-ea"/>
                <a:ea typeface="+mj-ea"/>
              </a:rPr>
              <a:t>：</a:t>
            </a:r>
            <a:r>
              <a:rPr kumimoji="1" lang="zh-CN" altLang="zh-CN" sz="1100" dirty="0">
                <a:solidFill>
                  <a:srgbClr val="000000"/>
                </a:solidFill>
                <a:latin typeface="+mj-ea"/>
                <a:ea typeface="+mj-ea"/>
              </a:rPr>
              <a:t>4</a:t>
            </a:r>
            <a:endParaRPr kumimoji="1" lang="zh-CN" altLang="en-US" sz="1100" dirty="0" smtClean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6084168" y="1772816"/>
            <a:ext cx="504056" cy="21602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4F81BD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1000" dirty="0" smtClean="0">
              <a:solidFill>
                <a:schemeClr val="bg1"/>
              </a:solidFill>
              <a:latin typeface="Britannic Bold" pitchFamily="34" charset="0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467544" y="2348880"/>
            <a:ext cx="1512168" cy="432048"/>
          </a:xfrm>
          <a:prstGeom prst="wedgeEllipseCallout">
            <a:avLst>
              <a:gd name="adj1" fmla="val 14800"/>
              <a:gd name="adj2" fmla="val 92190"/>
            </a:avLst>
          </a:prstGeom>
          <a:noFill/>
          <a:ln w="12700">
            <a:solidFill>
              <a:srgbClr val="4F81BD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100" dirty="0" smtClean="0">
                <a:solidFill>
                  <a:schemeClr val="tx1"/>
                </a:solidFill>
                <a:latin typeface="+mn-ea"/>
              </a:rPr>
              <a:t>丽人</a:t>
            </a:r>
            <a:r>
              <a:rPr kumimoji="1" lang="en-US" altLang="zh-CN" sz="1100" dirty="0" err="1" smtClean="0">
                <a:solidFill>
                  <a:schemeClr val="tx1"/>
                </a:solidFill>
                <a:latin typeface="+mn-ea"/>
              </a:rPr>
              <a:t>ctr</a:t>
            </a:r>
            <a:r>
              <a:rPr kumimoji="1" lang="zh-CN" altLang="en-US" sz="1100" dirty="0" smtClean="0">
                <a:solidFill>
                  <a:schemeClr val="tx1"/>
                </a:solidFill>
                <a:latin typeface="+mn-ea"/>
              </a:rPr>
              <a:t>提升</a:t>
            </a:r>
            <a:r>
              <a:rPr kumimoji="1" lang="en-US" altLang="zh-CN" sz="1100" dirty="0" smtClean="0">
                <a:solidFill>
                  <a:srgbClr val="FF0000"/>
                </a:solidFill>
                <a:latin typeface="+mn-ea"/>
              </a:rPr>
              <a:t>1.2%</a:t>
            </a:r>
            <a:endParaRPr kumimoji="1" lang="zh-CN" altLang="en-US" sz="11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4" name="椭圆形标注 53"/>
          <p:cNvSpPr/>
          <p:nvPr/>
        </p:nvSpPr>
        <p:spPr>
          <a:xfrm>
            <a:off x="2483768" y="4077072"/>
            <a:ext cx="1872208" cy="288032"/>
          </a:xfrm>
          <a:prstGeom prst="wedgeEllipseCallout">
            <a:avLst>
              <a:gd name="adj1" fmla="val -10652"/>
              <a:gd name="adj2" fmla="val -100798"/>
            </a:avLst>
          </a:prstGeom>
          <a:noFill/>
          <a:ln w="12700">
            <a:solidFill>
              <a:srgbClr val="4F81BD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100" dirty="0" smtClean="0">
                <a:solidFill>
                  <a:schemeClr val="tx1"/>
                </a:solidFill>
                <a:latin typeface="+mn-ea"/>
              </a:rPr>
              <a:t>丽人休娱</a:t>
            </a:r>
            <a:r>
              <a:rPr kumimoji="1" lang="en-US" altLang="zh-CN" sz="1100" dirty="0" err="1" smtClean="0">
                <a:solidFill>
                  <a:schemeClr val="tx1"/>
                </a:solidFill>
                <a:latin typeface="+mn-ea"/>
              </a:rPr>
              <a:t>ctr</a:t>
            </a:r>
            <a:r>
              <a:rPr kumimoji="1" lang="zh-CN" altLang="en-US" sz="1100" dirty="0" smtClean="0">
                <a:solidFill>
                  <a:schemeClr val="tx1"/>
                </a:solidFill>
                <a:latin typeface="+mn-ea"/>
              </a:rPr>
              <a:t>提升</a:t>
            </a:r>
            <a:r>
              <a:rPr kumimoji="1" lang="zh-CN" altLang="zh-CN" sz="1100" dirty="0">
                <a:solidFill>
                  <a:srgbClr val="FF0000"/>
                </a:solidFill>
                <a:latin typeface="+mn-ea"/>
              </a:rPr>
              <a:t>2</a:t>
            </a:r>
            <a:r>
              <a:rPr kumimoji="1" lang="en-US" altLang="zh-CN" sz="1100" dirty="0" smtClean="0">
                <a:solidFill>
                  <a:srgbClr val="FF0000"/>
                </a:solidFill>
                <a:latin typeface="+mn-ea"/>
              </a:rPr>
              <a:t>%+</a:t>
            </a:r>
            <a:endParaRPr kumimoji="1" lang="zh-CN" altLang="en-US" sz="1100" dirty="0" smtClean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9952" y="112474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loss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004048" y="630932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好图</a:t>
            </a:r>
            <a:endParaRPr kumimoji="1" lang="zh-CN" altLang="en-US" dirty="0"/>
          </a:p>
        </p:txBody>
      </p:sp>
      <p:sp>
        <p:nvSpPr>
          <p:cNvPr id="62" name="文本框 61"/>
          <p:cNvSpPr txBox="1"/>
          <p:nvPr/>
        </p:nvSpPr>
        <p:spPr>
          <a:xfrm>
            <a:off x="7380312" y="630932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差图</a:t>
            </a:r>
            <a:endParaRPr kumimoji="1"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883160"/>
      </p:ext>
    </p:extLst>
  </p:cSld>
  <p:clrMapOvr>
    <a:masterClrMapping/>
  </p:clrMapOvr>
  <p:transition xmlns:p14="http://schemas.microsoft.com/office/powerpoint/2010/main" advTm="1939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1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6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|0.7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.4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+Aria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rgbClr val="4F81BD"/>
          </a:solidFill>
        </a:ln>
        <a:effectLst/>
      </a:spPr>
      <a:bodyPr rot="0" spcFirstLastPara="0" vertOverflow="overflow" horzOverflow="overflow" vert="horz" wrap="square" lIns="0" tIns="45720" rIns="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000" dirty="0" smtClean="0">
            <a:solidFill>
              <a:schemeClr val="bg1"/>
            </a:solidFill>
            <a:latin typeface="Britannic Bold" pitchFamily="34" charset="0"/>
          </a:defRPr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>
        <a:ln w="9525">
          <a:solidFill>
            <a:srgbClr val="969696"/>
          </a:solidFill>
          <a:tailEnd type="none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78694</TotalTime>
  <Words>500</Words>
  <Application>Microsoft Macintosh PowerPoint</Application>
  <PresentationFormat>全屏显示(4:3)</PresentationFormat>
  <Paragraphs>194</Paragraphs>
  <Slides>11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13" baseType="lpstr">
      <vt:lpstr>自定义设计方案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崇玮 沈</cp:lastModifiedBy>
  <cp:revision>4528</cp:revision>
  <dcterms:created xsi:type="dcterms:W3CDTF">2009-10-23T08:55:12Z</dcterms:created>
  <dcterms:modified xsi:type="dcterms:W3CDTF">2017-03-23T09:18:23Z</dcterms:modified>
</cp:coreProperties>
</file>